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Proxima Nova"/>
      <p:regular r:id="rId21"/>
      <p:bold r:id="rId22"/>
      <p:italic r:id="rId23"/>
      <p:boldItalic r:id="rId24"/>
    </p:embeddedFont>
    <p:embeddedFont>
      <p:font typeface="Proxima Nova Semibold"/>
      <p:regular r:id="rId25"/>
      <p:bold r:id="rId26"/>
      <p:boldItalic r:id="rId27"/>
    </p:embeddedFont>
    <p:embeddedFont>
      <p:font typeface="Open Sans Medium"/>
      <p:regular r:id="rId28"/>
      <p:bold r:id="rId29"/>
      <p:italic r:id="rId30"/>
      <p:boldItalic r:id="rId31"/>
    </p:embeddedFont>
    <p:embeddedFont>
      <p:font typeface="NTR"/>
      <p:regular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Semibold-bold.fntdata"/><Relationship Id="rId25" Type="http://schemas.openxmlformats.org/officeDocument/2006/relationships/font" Target="fonts/ProximaNovaSemibold-regular.fntdata"/><Relationship Id="rId28" Type="http://schemas.openxmlformats.org/officeDocument/2006/relationships/font" Target="fonts/OpenSansMedium-regular.fntdata"/><Relationship Id="rId27"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Medium-boldItalic.fntdata"/><Relationship Id="rId30" Type="http://schemas.openxmlformats.org/officeDocument/2006/relationships/font" Target="fonts/OpenSansMedium-italic.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NTR-regular.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077dbdfc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077dbdfc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7a3ad3169_0_3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77a3ad3169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77a3ad3169_0_3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77a3ad3169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c29b9134a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c29b9134a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c69a46720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20c69a46720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7a3e8a4062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27a3e8a4062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7a3ad3169_0_3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277a3ad3169_0_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7a3ad3169_0_3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77a3ad3169_0_3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7a3ad3169_0_3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77a3ad3169_0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77a3ad3169_0_3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77a3ad3169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7a3ad3169_0_3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77a3ad3169_0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31F58"/>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6" name="Google Shape;5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457200" y="628650"/>
            <a:ext cx="8229600" cy="457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2400"/>
              <a:buFont typeface="NTR"/>
              <a:buNone/>
              <a:defRPr b="0" i="0" sz="2400" u="none" cap="none" strike="noStrike">
                <a:solidFill>
                  <a:schemeClr val="dk2"/>
                </a:solidFill>
                <a:latin typeface="NTR"/>
                <a:ea typeface="NTR"/>
                <a:cs typeface="NTR"/>
                <a:sym typeface="NTR"/>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59" name="Google Shape;59;p14"/>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60" name="Shape 6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61" name="Shape 61"/>
        <p:cNvGrpSpPr/>
        <p:nvPr/>
      </p:nvGrpSpPr>
      <p:grpSpPr>
        <a:xfrm>
          <a:off x="0" y="0"/>
          <a:ext cx="0" cy="0"/>
          <a:chOff x="0" y="0"/>
          <a:chExt cx="0" cy="0"/>
        </a:xfrm>
      </p:grpSpPr>
      <p:sp>
        <p:nvSpPr>
          <p:cNvPr id="62" name="Google Shape;62;p16"/>
          <p:cNvSpPr/>
          <p:nvPr>
            <p:ph idx="2" type="pic"/>
          </p:nvPr>
        </p:nvSpPr>
        <p:spPr>
          <a:xfrm>
            <a:off x="0" y="0"/>
            <a:ext cx="3723000" cy="51435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63"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b="0" l="19821" r="42773" t="-1450"/>
          <a:stretch/>
        </p:blipFill>
        <p:spPr>
          <a:xfrm>
            <a:off x="2250975" y="1735425"/>
            <a:ext cx="2201200" cy="3408075"/>
          </a:xfrm>
          <a:prstGeom prst="rect">
            <a:avLst/>
          </a:prstGeom>
          <a:noFill/>
          <a:ln>
            <a:noFill/>
          </a:ln>
        </p:spPr>
      </p:pic>
      <p:pic>
        <p:nvPicPr>
          <p:cNvPr id="65" name="Google Shape;65;p17"/>
          <p:cNvPicPr preferRelativeResize="0"/>
          <p:nvPr/>
        </p:nvPicPr>
        <p:blipFill rotWithShape="1">
          <a:blip r:embed="rId3">
            <a:alphaModFix/>
          </a:blip>
          <a:srcRect b="19801" l="0" r="42139" t="0"/>
          <a:stretch/>
        </p:blipFill>
        <p:spPr>
          <a:xfrm>
            <a:off x="2240075" y="3130526"/>
            <a:ext cx="2187699" cy="2021101"/>
          </a:xfrm>
          <a:prstGeom prst="rect">
            <a:avLst/>
          </a:prstGeom>
          <a:noFill/>
          <a:ln>
            <a:noFill/>
          </a:ln>
        </p:spPr>
      </p:pic>
      <p:pic>
        <p:nvPicPr>
          <p:cNvPr id="66" name="Google Shape;66;p17"/>
          <p:cNvPicPr preferRelativeResize="0"/>
          <p:nvPr/>
        </p:nvPicPr>
        <p:blipFill rotWithShape="1">
          <a:blip r:embed="rId4">
            <a:alphaModFix/>
          </a:blip>
          <a:srcRect b="4822" l="69397" r="2513" t="27348"/>
          <a:stretch/>
        </p:blipFill>
        <p:spPr>
          <a:xfrm>
            <a:off x="6765600" y="0"/>
            <a:ext cx="2378399" cy="3243150"/>
          </a:xfrm>
          <a:prstGeom prst="rect">
            <a:avLst/>
          </a:prstGeom>
          <a:noFill/>
          <a:ln>
            <a:noFill/>
          </a:ln>
        </p:spPr>
      </p:pic>
      <p:pic>
        <p:nvPicPr>
          <p:cNvPr id="67" name="Google Shape;67;p17"/>
          <p:cNvPicPr preferRelativeResize="0"/>
          <p:nvPr/>
        </p:nvPicPr>
        <p:blipFill rotWithShape="1">
          <a:blip r:embed="rId5">
            <a:alphaModFix/>
          </a:blip>
          <a:srcRect b="39928" l="31996" r="27771" t="3602"/>
          <a:stretch/>
        </p:blipFill>
        <p:spPr>
          <a:xfrm>
            <a:off x="6737225" y="3243150"/>
            <a:ext cx="2406899" cy="1900350"/>
          </a:xfrm>
          <a:prstGeom prst="rect">
            <a:avLst/>
          </a:prstGeom>
          <a:noFill/>
          <a:ln>
            <a:noFill/>
          </a:ln>
        </p:spPr>
      </p:pic>
      <p:pic>
        <p:nvPicPr>
          <p:cNvPr id="68" name="Google Shape;68;p17"/>
          <p:cNvPicPr preferRelativeResize="0"/>
          <p:nvPr/>
        </p:nvPicPr>
        <p:blipFill rotWithShape="1">
          <a:blip r:embed="rId6">
            <a:alphaModFix/>
          </a:blip>
          <a:srcRect b="4897" l="23015" r="2016" t="0"/>
          <a:stretch/>
        </p:blipFill>
        <p:spPr>
          <a:xfrm>
            <a:off x="-19700" y="2575725"/>
            <a:ext cx="2235374" cy="2567775"/>
          </a:xfrm>
          <a:prstGeom prst="rect">
            <a:avLst/>
          </a:prstGeom>
          <a:noFill/>
          <a:ln>
            <a:noFill/>
          </a:ln>
        </p:spPr>
      </p:pic>
      <p:sp>
        <p:nvSpPr>
          <p:cNvPr id="69" name="Google Shape;69;p17"/>
          <p:cNvSpPr/>
          <p:nvPr/>
        </p:nvSpPr>
        <p:spPr>
          <a:xfrm>
            <a:off x="4470000" y="10650"/>
            <a:ext cx="2295600" cy="25407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7"/>
          <p:cNvPicPr preferRelativeResize="0"/>
          <p:nvPr/>
        </p:nvPicPr>
        <p:blipFill rotWithShape="1">
          <a:blip r:embed="rId7">
            <a:alphaModFix/>
          </a:blip>
          <a:srcRect b="-6960" l="6529" r="7322" t="-3879"/>
          <a:stretch/>
        </p:blipFill>
        <p:spPr>
          <a:xfrm>
            <a:off x="4470000" y="10650"/>
            <a:ext cx="2295600" cy="2607125"/>
          </a:xfrm>
          <a:prstGeom prst="rect">
            <a:avLst/>
          </a:prstGeom>
          <a:noFill/>
          <a:ln>
            <a:noFill/>
          </a:ln>
        </p:spPr>
      </p:pic>
      <p:pic>
        <p:nvPicPr>
          <p:cNvPr id="71" name="Google Shape;71;p17"/>
          <p:cNvPicPr preferRelativeResize="0"/>
          <p:nvPr/>
        </p:nvPicPr>
        <p:blipFill rotWithShape="1">
          <a:blip r:embed="rId8">
            <a:alphaModFix/>
          </a:blip>
          <a:srcRect b="11779" l="11628" r="14022" t="3782"/>
          <a:stretch/>
        </p:blipFill>
        <p:spPr>
          <a:xfrm>
            <a:off x="4452175" y="2536375"/>
            <a:ext cx="2295600" cy="2607125"/>
          </a:xfrm>
          <a:prstGeom prst="rect">
            <a:avLst/>
          </a:prstGeom>
          <a:noFill/>
          <a:ln>
            <a:noFill/>
          </a:ln>
        </p:spPr>
      </p:pic>
      <p:sp>
        <p:nvSpPr>
          <p:cNvPr id="72" name="Google Shape;72;p17"/>
          <p:cNvSpPr/>
          <p:nvPr/>
        </p:nvSpPr>
        <p:spPr>
          <a:xfrm>
            <a:off x="2187689" y="0"/>
            <a:ext cx="88200" cy="51435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3" name="Google Shape;73;p17"/>
          <p:cNvSpPr/>
          <p:nvPr/>
        </p:nvSpPr>
        <p:spPr>
          <a:xfrm>
            <a:off x="2252067" y="1735420"/>
            <a:ext cx="2148900" cy="840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 name="Google Shape;74;p17"/>
          <p:cNvSpPr/>
          <p:nvPr/>
        </p:nvSpPr>
        <p:spPr>
          <a:xfrm>
            <a:off x="-19700" y="2536375"/>
            <a:ext cx="2213100" cy="870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 name="Google Shape;75;p17"/>
          <p:cNvSpPr/>
          <p:nvPr/>
        </p:nvSpPr>
        <p:spPr>
          <a:xfrm>
            <a:off x="4400964" y="8125"/>
            <a:ext cx="88200" cy="51435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6" name="Google Shape;76;p17"/>
          <p:cNvSpPr/>
          <p:nvPr/>
        </p:nvSpPr>
        <p:spPr>
          <a:xfrm>
            <a:off x="4489175" y="2528250"/>
            <a:ext cx="2295600" cy="870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7" name="Google Shape;77;p17"/>
          <p:cNvSpPr/>
          <p:nvPr/>
        </p:nvSpPr>
        <p:spPr>
          <a:xfrm>
            <a:off x="6696539" y="8125"/>
            <a:ext cx="88200" cy="51435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8" name="Google Shape;78;p17"/>
          <p:cNvSpPr/>
          <p:nvPr/>
        </p:nvSpPr>
        <p:spPr>
          <a:xfrm>
            <a:off x="6737226" y="3204575"/>
            <a:ext cx="2406900" cy="840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9" name="Google Shape;79;p17"/>
          <p:cNvSpPr/>
          <p:nvPr/>
        </p:nvSpPr>
        <p:spPr>
          <a:xfrm>
            <a:off x="2259467" y="3089245"/>
            <a:ext cx="2148900" cy="84000"/>
          </a:xfrm>
          <a:prstGeom prst="rect">
            <a:avLst/>
          </a:prstGeom>
          <a:solidFill>
            <a:srgbClr val="E6C77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OBJECT_3">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rmAutofit/>
          </a:bodyPr>
          <a:lstStyle>
            <a:lvl1pPr indent="0" lvl="0" marL="0" marR="0" rtl="0" algn="ctr">
              <a:lnSpc>
                <a:spcPct val="100000"/>
              </a:lnSpc>
              <a:spcBef>
                <a:spcPts val="0"/>
              </a:spcBef>
              <a:spcAft>
                <a:spcPts val="0"/>
              </a:spcAft>
              <a:buSzPts val="2400"/>
              <a:buNone/>
              <a:defRPr sz="2400"/>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82" name="Google Shape;82;p1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rmAutofit/>
          </a:bodyPr>
          <a:lstStyle>
            <a:lvl1pPr indent="-431800" lvl="0" marL="457200" marR="0" rtl="0" algn="l">
              <a:spcBef>
                <a:spcPts val="700"/>
              </a:spcBef>
              <a:spcAft>
                <a:spcPts val="0"/>
              </a:spcAft>
              <a:buClr>
                <a:schemeClr val="dk1"/>
              </a:buClr>
              <a:buSzPts val="3200"/>
              <a:buChar char="•"/>
              <a:defRPr i="0" sz="3200" u="none" cap="none" strike="noStrike">
                <a:solidFill>
                  <a:schemeClr val="dk1"/>
                </a:solidFill>
              </a:defRPr>
            </a:lvl1pPr>
            <a:lvl2pPr indent="-406400" lvl="1" marL="914400" marR="0" rtl="0" algn="l">
              <a:spcBef>
                <a:spcPts val="1200"/>
              </a:spcBef>
              <a:spcAft>
                <a:spcPts val="0"/>
              </a:spcAft>
              <a:buClr>
                <a:schemeClr val="dk1"/>
              </a:buClr>
              <a:buSzPts val="2800"/>
              <a:buChar char="–"/>
              <a:defRPr i="0" sz="2800" u="none" cap="none" strike="noStrike">
                <a:solidFill>
                  <a:schemeClr val="dk1"/>
                </a:solidFill>
              </a:defRPr>
            </a:lvl2pPr>
            <a:lvl3pPr indent="-381000" lvl="2" marL="1371600" marR="0" rtl="0" algn="l">
              <a:spcBef>
                <a:spcPts val="1200"/>
              </a:spcBef>
              <a:spcAft>
                <a:spcPts val="0"/>
              </a:spcAft>
              <a:buClr>
                <a:schemeClr val="dk1"/>
              </a:buClr>
              <a:buSzPts val="2400"/>
              <a:buChar char="•"/>
              <a:defRPr i="0" sz="2400" u="none" cap="none" strike="noStrike">
                <a:solidFill>
                  <a:schemeClr val="dk1"/>
                </a:solidFill>
              </a:defRPr>
            </a:lvl3pPr>
            <a:lvl4pPr indent="-355600" lvl="3" marL="1828800" marR="0" rtl="0" algn="l">
              <a:spcBef>
                <a:spcPts val="1200"/>
              </a:spcBef>
              <a:spcAft>
                <a:spcPts val="0"/>
              </a:spcAft>
              <a:buClr>
                <a:schemeClr val="dk1"/>
              </a:buClr>
              <a:buSzPts val="2000"/>
              <a:buChar char="–"/>
              <a:defRPr i="0" sz="2000" u="none" cap="none" strike="noStrike">
                <a:solidFill>
                  <a:schemeClr val="dk1"/>
                </a:solidFill>
              </a:defRPr>
            </a:lvl4pPr>
            <a:lvl5pPr indent="-355600" lvl="4" marL="2286000" marR="0" rtl="0" algn="l">
              <a:spcBef>
                <a:spcPts val="1200"/>
              </a:spcBef>
              <a:spcAft>
                <a:spcPts val="0"/>
              </a:spcAft>
              <a:buClr>
                <a:schemeClr val="dk1"/>
              </a:buClr>
              <a:buSzPts val="2000"/>
              <a:buChar char="»"/>
              <a:defRPr i="0" sz="2000" u="none" cap="none" strike="noStrike">
                <a:solidFill>
                  <a:schemeClr val="dk1"/>
                </a:solidFill>
              </a:defRPr>
            </a:lvl5pPr>
            <a:lvl6pPr indent="-355600" lvl="5" marL="2743200" marR="0" rtl="0" algn="l">
              <a:spcBef>
                <a:spcPts val="1200"/>
              </a:spcBef>
              <a:spcAft>
                <a:spcPts val="0"/>
              </a:spcAft>
              <a:buClr>
                <a:schemeClr val="dk1"/>
              </a:buClr>
              <a:buSzPts val="2000"/>
              <a:buChar char="•"/>
              <a:defRPr i="0" sz="2000" u="none" cap="none" strike="noStrike">
                <a:solidFill>
                  <a:schemeClr val="dk1"/>
                </a:solidFill>
              </a:defRPr>
            </a:lvl6pPr>
            <a:lvl7pPr indent="-355600" lvl="6" marL="3200400" marR="0" rtl="0" algn="l">
              <a:spcBef>
                <a:spcPts val="1200"/>
              </a:spcBef>
              <a:spcAft>
                <a:spcPts val="0"/>
              </a:spcAft>
              <a:buClr>
                <a:schemeClr val="dk1"/>
              </a:buClr>
              <a:buSzPts val="2000"/>
              <a:buChar char="•"/>
              <a:defRPr i="0" sz="2000" u="none" cap="none" strike="noStrike">
                <a:solidFill>
                  <a:schemeClr val="dk1"/>
                </a:solidFill>
              </a:defRPr>
            </a:lvl7pPr>
            <a:lvl8pPr indent="-355600" lvl="7" marL="3657600" marR="0" rtl="0" algn="l">
              <a:spcBef>
                <a:spcPts val="1200"/>
              </a:spcBef>
              <a:spcAft>
                <a:spcPts val="0"/>
              </a:spcAft>
              <a:buClr>
                <a:schemeClr val="dk1"/>
              </a:buClr>
              <a:buSzPts val="2000"/>
              <a:buChar char="•"/>
              <a:defRPr i="0" sz="2000" u="none" cap="none" strike="noStrike">
                <a:solidFill>
                  <a:schemeClr val="dk1"/>
                </a:solidFill>
              </a:defRPr>
            </a:lvl8pPr>
            <a:lvl9pPr indent="-355600" lvl="8" marL="4114800" marR="0" rtl="0" algn="l">
              <a:spcBef>
                <a:spcPts val="1200"/>
              </a:spcBef>
              <a:spcAft>
                <a:spcPts val="120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4 1">
  <p:cSld name="OBJECT_1_4_1">
    <p:bg>
      <p:bgPr>
        <a:solidFill>
          <a:srgbClr val="FFFFFF"/>
        </a:solidFill>
      </p:bgPr>
    </p:bg>
    <p:spTree>
      <p:nvGrpSpPr>
        <p:cNvPr id="83" name="Shape 83"/>
        <p:cNvGrpSpPr/>
        <p:nvPr/>
      </p:nvGrpSpPr>
      <p:grpSpPr>
        <a:xfrm>
          <a:off x="0" y="0"/>
          <a:ext cx="0" cy="0"/>
          <a:chOff x="0" y="0"/>
          <a:chExt cx="0" cy="0"/>
        </a:xfrm>
      </p:grpSpPr>
      <p:sp>
        <p:nvSpPr>
          <p:cNvPr id="84" name="Google Shape;84;p19"/>
          <p:cNvSpPr txBox="1"/>
          <p:nvPr>
            <p:ph type="title"/>
          </p:nvPr>
        </p:nvSpPr>
        <p:spPr>
          <a:xfrm>
            <a:off x="508631" y="195685"/>
            <a:ext cx="8229600" cy="857400"/>
          </a:xfrm>
          <a:prstGeom prst="rect">
            <a:avLst/>
          </a:prstGeom>
          <a:noFill/>
          <a:ln>
            <a:noFill/>
          </a:ln>
        </p:spPr>
        <p:txBody>
          <a:bodyPr anchorCtr="0" anchor="ctr" bIns="91425" lIns="91425" spcFirstLastPara="1" rIns="91425" wrap="square" tIns="91425">
            <a:normAutofit/>
          </a:bodyPr>
          <a:lstStyle>
            <a:lvl1pPr indent="0" lvl="0" marL="0" marR="0" rtl="0" algn="ctr">
              <a:lnSpc>
                <a:spcPct val="100000"/>
              </a:lnSpc>
              <a:spcBef>
                <a:spcPts val="0"/>
              </a:spcBef>
              <a:spcAft>
                <a:spcPts val="0"/>
              </a:spcAft>
              <a:buClr>
                <a:srgbClr val="F0B400"/>
              </a:buClr>
              <a:buSzPts val="3300"/>
              <a:buFont typeface="Arial"/>
              <a:buNone/>
              <a:defRPr>
                <a:solidFill>
                  <a:srgbClr val="F0B400"/>
                </a:solidFill>
                <a:latin typeface="Arial"/>
                <a:ea typeface="Arial"/>
                <a:cs typeface="Arial"/>
                <a:sym typeface="Arial"/>
              </a:defRPr>
            </a:lvl1pPr>
            <a:lvl2pPr lvl="1" rtl="0">
              <a:spcBef>
                <a:spcPts val="0"/>
              </a:spcBef>
              <a:spcAft>
                <a:spcPts val="0"/>
              </a:spcAft>
              <a:buClr>
                <a:srgbClr val="FF3067"/>
              </a:buClr>
              <a:buSzPts val="2800"/>
              <a:buNone/>
              <a:defRPr sz="1400">
                <a:solidFill>
                  <a:srgbClr val="FF3067"/>
                </a:solidFill>
              </a:defRPr>
            </a:lvl2pPr>
            <a:lvl3pPr lvl="2" rtl="0">
              <a:spcBef>
                <a:spcPts val="0"/>
              </a:spcBef>
              <a:spcAft>
                <a:spcPts val="0"/>
              </a:spcAft>
              <a:buClr>
                <a:srgbClr val="FF3067"/>
              </a:buClr>
              <a:buSzPts val="2800"/>
              <a:buNone/>
              <a:defRPr sz="1400">
                <a:solidFill>
                  <a:srgbClr val="FF3067"/>
                </a:solidFill>
              </a:defRPr>
            </a:lvl3pPr>
            <a:lvl4pPr lvl="3" rtl="0">
              <a:spcBef>
                <a:spcPts val="0"/>
              </a:spcBef>
              <a:spcAft>
                <a:spcPts val="0"/>
              </a:spcAft>
              <a:buClr>
                <a:srgbClr val="FF3067"/>
              </a:buClr>
              <a:buSzPts val="2800"/>
              <a:buNone/>
              <a:defRPr sz="1400">
                <a:solidFill>
                  <a:srgbClr val="FF3067"/>
                </a:solidFill>
              </a:defRPr>
            </a:lvl4pPr>
            <a:lvl5pPr lvl="4" rtl="0">
              <a:spcBef>
                <a:spcPts val="0"/>
              </a:spcBef>
              <a:spcAft>
                <a:spcPts val="0"/>
              </a:spcAft>
              <a:buClr>
                <a:srgbClr val="FF3067"/>
              </a:buClr>
              <a:buSzPts val="2800"/>
              <a:buNone/>
              <a:defRPr sz="1400">
                <a:solidFill>
                  <a:srgbClr val="FF3067"/>
                </a:solidFill>
              </a:defRPr>
            </a:lvl5pPr>
            <a:lvl6pPr lvl="5" rtl="0">
              <a:spcBef>
                <a:spcPts val="0"/>
              </a:spcBef>
              <a:spcAft>
                <a:spcPts val="0"/>
              </a:spcAft>
              <a:buClr>
                <a:srgbClr val="FF3067"/>
              </a:buClr>
              <a:buSzPts val="2800"/>
              <a:buNone/>
              <a:defRPr sz="1400">
                <a:solidFill>
                  <a:srgbClr val="FF3067"/>
                </a:solidFill>
              </a:defRPr>
            </a:lvl6pPr>
            <a:lvl7pPr lvl="6" rtl="0">
              <a:spcBef>
                <a:spcPts val="0"/>
              </a:spcBef>
              <a:spcAft>
                <a:spcPts val="0"/>
              </a:spcAft>
              <a:buClr>
                <a:srgbClr val="FF3067"/>
              </a:buClr>
              <a:buSzPts val="2800"/>
              <a:buNone/>
              <a:defRPr sz="1400">
                <a:solidFill>
                  <a:srgbClr val="FF3067"/>
                </a:solidFill>
              </a:defRPr>
            </a:lvl7pPr>
            <a:lvl8pPr lvl="7" rtl="0">
              <a:spcBef>
                <a:spcPts val="0"/>
              </a:spcBef>
              <a:spcAft>
                <a:spcPts val="0"/>
              </a:spcAft>
              <a:buClr>
                <a:srgbClr val="FF3067"/>
              </a:buClr>
              <a:buSzPts val="2800"/>
              <a:buNone/>
              <a:defRPr sz="1400">
                <a:solidFill>
                  <a:srgbClr val="FF3067"/>
                </a:solidFill>
              </a:defRPr>
            </a:lvl8pPr>
            <a:lvl9pPr lvl="8" rtl="0">
              <a:spcBef>
                <a:spcPts val="0"/>
              </a:spcBef>
              <a:spcAft>
                <a:spcPts val="0"/>
              </a:spcAft>
              <a:buClr>
                <a:srgbClr val="FF3067"/>
              </a:buClr>
              <a:buSzPts val="2800"/>
              <a:buNone/>
              <a:defRPr sz="1400">
                <a:solidFill>
                  <a:srgbClr val="FF3067"/>
                </a:solidFill>
              </a:defRPr>
            </a:lvl9pPr>
          </a:lstStyle>
          <a:p/>
        </p:txBody>
      </p:sp>
      <p:sp>
        <p:nvSpPr>
          <p:cNvPr id="85" name="Google Shape;85;p19"/>
          <p:cNvSpPr txBox="1"/>
          <p:nvPr>
            <p:ph idx="1" type="body"/>
          </p:nvPr>
        </p:nvSpPr>
        <p:spPr>
          <a:xfrm>
            <a:off x="457200" y="1748925"/>
            <a:ext cx="8229600" cy="3394500"/>
          </a:xfrm>
          <a:prstGeom prst="rect">
            <a:avLst/>
          </a:prstGeom>
          <a:noFill/>
          <a:ln>
            <a:noFill/>
          </a:ln>
        </p:spPr>
        <p:txBody>
          <a:bodyPr anchorCtr="0" anchor="t" bIns="91425" lIns="91425" spcFirstLastPara="1" rIns="91425" wrap="square" tIns="91425">
            <a:normAutofit/>
          </a:bodyPr>
          <a:lstStyle>
            <a:lvl1pPr indent="-349250" lvl="0" marL="457200" marR="0" rtl="0" algn="l">
              <a:spcBef>
                <a:spcPts val="500"/>
              </a:spcBef>
              <a:spcAft>
                <a:spcPts val="0"/>
              </a:spcAft>
              <a:buClr>
                <a:schemeClr val="dk1"/>
              </a:buClr>
              <a:buSzPts val="1900"/>
              <a:buChar char="•"/>
              <a:defRPr i="0" sz="1900" u="none" cap="none" strike="noStrike">
                <a:solidFill>
                  <a:schemeClr val="dk1"/>
                </a:solidFill>
              </a:defRPr>
            </a:lvl1pPr>
            <a:lvl2pPr indent="-336550" lvl="1" marL="914400" marR="0" rtl="0" algn="l">
              <a:spcBef>
                <a:spcPts val="1200"/>
              </a:spcBef>
              <a:spcAft>
                <a:spcPts val="0"/>
              </a:spcAft>
              <a:buClr>
                <a:schemeClr val="dk1"/>
              </a:buClr>
              <a:buSzPts val="1700"/>
              <a:buChar char="–"/>
              <a:defRPr i="0" sz="1700" u="none" cap="none" strike="noStrike">
                <a:solidFill>
                  <a:schemeClr val="dk1"/>
                </a:solidFill>
              </a:defRPr>
            </a:lvl2pPr>
            <a:lvl3pPr indent="-323850" lvl="2" marL="1371600" marR="0" rtl="0" algn="l">
              <a:spcBef>
                <a:spcPts val="1200"/>
              </a:spcBef>
              <a:spcAft>
                <a:spcPts val="0"/>
              </a:spcAft>
              <a:buClr>
                <a:schemeClr val="dk1"/>
              </a:buClr>
              <a:buSzPts val="1500"/>
              <a:buChar char="•"/>
              <a:defRPr i="0" sz="1500" u="none" cap="none" strike="noStrike">
                <a:solidFill>
                  <a:schemeClr val="dk1"/>
                </a:solidFill>
              </a:defRPr>
            </a:lvl3pPr>
            <a:lvl4pPr indent="-304800" lvl="3" marL="1828800" marR="0" rtl="0" algn="l">
              <a:spcBef>
                <a:spcPts val="1200"/>
              </a:spcBef>
              <a:spcAft>
                <a:spcPts val="0"/>
              </a:spcAft>
              <a:buClr>
                <a:schemeClr val="dk1"/>
              </a:buClr>
              <a:buSzPts val="1200"/>
              <a:buChar char="–"/>
              <a:defRPr i="0" sz="1200" u="none" cap="none" strike="noStrike">
                <a:solidFill>
                  <a:schemeClr val="dk1"/>
                </a:solidFill>
              </a:defRPr>
            </a:lvl4pPr>
            <a:lvl5pPr indent="-304800" lvl="4" marL="2286000" marR="0" rtl="0" algn="l">
              <a:spcBef>
                <a:spcPts val="1200"/>
              </a:spcBef>
              <a:spcAft>
                <a:spcPts val="0"/>
              </a:spcAft>
              <a:buClr>
                <a:schemeClr val="dk1"/>
              </a:buClr>
              <a:buSzPts val="1200"/>
              <a:buChar char="»"/>
              <a:defRPr i="0" sz="1200" u="none" cap="none" strike="noStrike">
                <a:solidFill>
                  <a:schemeClr val="dk1"/>
                </a:solidFill>
              </a:defRPr>
            </a:lvl5pPr>
            <a:lvl6pPr indent="-304800" lvl="5" marL="2743200" marR="0" rtl="0" algn="l">
              <a:spcBef>
                <a:spcPts val="1200"/>
              </a:spcBef>
              <a:spcAft>
                <a:spcPts val="0"/>
              </a:spcAft>
              <a:buClr>
                <a:schemeClr val="dk1"/>
              </a:buClr>
              <a:buSzPts val="1200"/>
              <a:buChar char="•"/>
              <a:defRPr i="0" sz="1200" u="none" cap="none" strike="noStrike">
                <a:solidFill>
                  <a:schemeClr val="dk1"/>
                </a:solidFill>
              </a:defRPr>
            </a:lvl6pPr>
            <a:lvl7pPr indent="-304800" lvl="6" marL="3200400" marR="0" rtl="0" algn="l">
              <a:spcBef>
                <a:spcPts val="1200"/>
              </a:spcBef>
              <a:spcAft>
                <a:spcPts val="0"/>
              </a:spcAft>
              <a:buClr>
                <a:schemeClr val="dk1"/>
              </a:buClr>
              <a:buSzPts val="1200"/>
              <a:buChar char="•"/>
              <a:defRPr i="0" sz="1200" u="none" cap="none" strike="noStrike">
                <a:solidFill>
                  <a:schemeClr val="dk1"/>
                </a:solidFill>
              </a:defRPr>
            </a:lvl7pPr>
            <a:lvl8pPr indent="-304800" lvl="7" marL="3657600" marR="0" rtl="0" algn="l">
              <a:spcBef>
                <a:spcPts val="1200"/>
              </a:spcBef>
              <a:spcAft>
                <a:spcPts val="0"/>
              </a:spcAft>
              <a:buClr>
                <a:schemeClr val="dk1"/>
              </a:buClr>
              <a:buSzPts val="1200"/>
              <a:buChar char="•"/>
              <a:defRPr i="0" sz="1200" u="none" cap="none" strike="noStrike">
                <a:solidFill>
                  <a:schemeClr val="dk1"/>
                </a:solidFill>
              </a:defRPr>
            </a:lvl8pPr>
            <a:lvl9pPr indent="-304800" lvl="8" marL="4114800" marR="0" rtl="0" algn="l">
              <a:spcBef>
                <a:spcPts val="1200"/>
              </a:spcBef>
              <a:spcAft>
                <a:spcPts val="1200"/>
              </a:spcAft>
              <a:buClr>
                <a:schemeClr val="dk1"/>
              </a:buClr>
              <a:buSzPts val="1200"/>
              <a:buChar char="•"/>
              <a:defRPr i="0" sz="1200" u="none" cap="none" strike="noStrike">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31F5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1F58"/>
        </a:solidFill>
      </p:bgPr>
    </p:bg>
    <p:spTree>
      <p:nvGrpSpPr>
        <p:cNvPr id="89" name="Shape 89"/>
        <p:cNvGrpSpPr/>
        <p:nvPr/>
      </p:nvGrpSpPr>
      <p:grpSpPr>
        <a:xfrm>
          <a:off x="0" y="0"/>
          <a:ext cx="0" cy="0"/>
          <a:chOff x="0" y="0"/>
          <a:chExt cx="0" cy="0"/>
        </a:xfrm>
      </p:grpSpPr>
      <p:pic>
        <p:nvPicPr>
          <p:cNvPr id="90" name="Google Shape;90;p20"/>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pic>
        <p:nvPicPr>
          <p:cNvPr id="91" name="Google Shape;91;p20"/>
          <p:cNvPicPr preferRelativeResize="0"/>
          <p:nvPr/>
        </p:nvPicPr>
        <p:blipFill>
          <a:blip r:embed="rId4">
            <a:alphaModFix/>
          </a:blip>
          <a:stretch>
            <a:fillRect/>
          </a:stretch>
        </p:blipFill>
        <p:spPr>
          <a:xfrm>
            <a:off x="2727671" y="1443052"/>
            <a:ext cx="2766505" cy="1489107"/>
          </a:xfrm>
          <a:prstGeom prst="rect">
            <a:avLst/>
          </a:prstGeom>
          <a:noFill/>
          <a:ln>
            <a:noFill/>
          </a:ln>
        </p:spPr>
      </p:pic>
      <p:sp>
        <p:nvSpPr>
          <p:cNvPr id="92" name="Google Shape;92;p20"/>
          <p:cNvSpPr txBox="1"/>
          <p:nvPr/>
        </p:nvSpPr>
        <p:spPr>
          <a:xfrm>
            <a:off x="0" y="0"/>
            <a:ext cx="9144000" cy="68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FFFFFF"/>
                </a:solidFill>
                <a:latin typeface="Proxima Nova"/>
                <a:ea typeface="Proxima Nova"/>
                <a:cs typeface="Proxima Nova"/>
                <a:sym typeface="Proxima Nova"/>
              </a:rPr>
              <a:t>Sales Inc </a:t>
            </a:r>
            <a:r>
              <a:rPr b="1" lang="en" sz="3000">
                <a:solidFill>
                  <a:srgbClr val="E6C77B"/>
                </a:solidFill>
                <a:latin typeface="Proxima Nova"/>
                <a:ea typeface="Proxima Nova"/>
                <a:cs typeface="Proxima Nova"/>
                <a:sym typeface="Proxima Nova"/>
              </a:rPr>
              <a:t>Narrative Builder </a:t>
            </a:r>
            <a:endParaRPr b="1" sz="3000">
              <a:solidFill>
                <a:srgbClr val="E6C77B"/>
              </a:solidFill>
              <a:latin typeface="Proxima Nova"/>
              <a:ea typeface="Proxima Nova"/>
              <a:cs typeface="Proxima Nova"/>
              <a:sym typeface="Proxima Nova"/>
            </a:endParaRPr>
          </a:p>
          <a:p>
            <a:pPr indent="0" lvl="0" marL="0" rtl="0" algn="ctr">
              <a:spcBef>
                <a:spcPts val="0"/>
              </a:spcBef>
              <a:spcAft>
                <a:spcPts val="0"/>
              </a:spcAft>
              <a:buNone/>
            </a:pPr>
            <a:r>
              <a:t/>
            </a:r>
            <a:endParaRPr sz="200">
              <a:solidFill>
                <a:srgbClr val="E6C77B"/>
              </a:solidFill>
              <a:latin typeface="Proxima Nova"/>
              <a:ea typeface="Proxima Nova"/>
              <a:cs typeface="Proxima Nova"/>
              <a:sym typeface="Proxima Nova"/>
            </a:endParaRPr>
          </a:p>
        </p:txBody>
      </p:sp>
      <p:sp>
        <p:nvSpPr>
          <p:cNvPr id="93" name="Google Shape;93;p20"/>
          <p:cNvSpPr txBox="1"/>
          <p:nvPr/>
        </p:nvSpPr>
        <p:spPr>
          <a:xfrm>
            <a:off x="-75" y="4000500"/>
            <a:ext cx="9144000" cy="114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E6C77B"/>
                </a:solidFill>
                <a:latin typeface="Proxima Nova"/>
                <a:ea typeface="Proxima Nova"/>
                <a:cs typeface="Proxima Nova"/>
                <a:sym typeface="Proxima Nova"/>
              </a:rPr>
              <a:t>Understanding </a:t>
            </a:r>
            <a:r>
              <a:rPr b="1" lang="en" sz="3000">
                <a:solidFill>
                  <a:srgbClr val="FFFFFF"/>
                </a:solidFill>
                <a:latin typeface="Proxima Nova"/>
                <a:ea typeface="Proxima Nova"/>
                <a:cs typeface="Proxima Nova"/>
                <a:sym typeface="Proxima Nova"/>
              </a:rPr>
              <a:t>Your Business </a:t>
            </a:r>
            <a:endParaRPr b="1" sz="30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b="1" lang="en" sz="3000">
                <a:solidFill>
                  <a:srgbClr val="FFFFFF"/>
                </a:solidFill>
                <a:latin typeface="Proxima Nova"/>
                <a:ea typeface="Proxima Nova"/>
                <a:cs typeface="Proxima Nova"/>
                <a:sym typeface="Proxima Nova"/>
              </a:rPr>
              <a:t>&amp; What Makes It Special </a:t>
            </a:r>
            <a:endParaRPr b="1" sz="3000">
              <a:solidFill>
                <a:srgbClr val="FFFFFF"/>
              </a:solidFill>
              <a:latin typeface="Proxima Nova"/>
              <a:ea typeface="Proxima Nova"/>
              <a:cs typeface="Proxima Nova"/>
              <a:sym typeface="Proxima Nova"/>
            </a:endParaRPr>
          </a:p>
          <a:p>
            <a:pPr indent="0" lvl="0" marL="0" rtl="0" algn="ctr">
              <a:spcBef>
                <a:spcPts val="0"/>
              </a:spcBef>
              <a:spcAft>
                <a:spcPts val="0"/>
              </a:spcAft>
              <a:buNone/>
            </a:pPr>
            <a:r>
              <a:t/>
            </a:r>
            <a:endParaRPr sz="200">
              <a:solidFill>
                <a:srgbClr val="FFFFFF"/>
              </a:solidFill>
              <a:latin typeface="Proxima Nova"/>
              <a:ea typeface="Proxima Nova"/>
              <a:cs typeface="Proxima Nova"/>
              <a:sym typeface="Proxima Nova"/>
            </a:endParaRPr>
          </a:p>
        </p:txBody>
      </p:sp>
      <p:sp>
        <p:nvSpPr>
          <p:cNvPr id="94" name="Google Shape;94;p20"/>
          <p:cNvSpPr txBox="1"/>
          <p:nvPr/>
        </p:nvSpPr>
        <p:spPr>
          <a:xfrm>
            <a:off x="-75" y="3078019"/>
            <a:ext cx="9144000" cy="523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200">
                <a:solidFill>
                  <a:srgbClr val="E6C77B"/>
                </a:solidFill>
              </a:rPr>
              <a:t>Connecting</a:t>
            </a:r>
            <a:r>
              <a:rPr lang="en" sz="2200">
                <a:solidFill>
                  <a:srgbClr val="FFFFFF"/>
                </a:solidFill>
              </a:rPr>
              <a:t> businesses directly to their market.</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pic>
        <p:nvPicPr>
          <p:cNvPr id="207" name="Google Shape;207;p29"/>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208" name="Google Shape;208;p29"/>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7. The Company You Keep</a:t>
            </a:r>
            <a:endParaRPr b="1" i="0" sz="2400" u="none" cap="none" strike="noStrike">
              <a:solidFill>
                <a:srgbClr val="031F58"/>
              </a:solidFill>
              <a:latin typeface="Proxima Nova"/>
              <a:ea typeface="Proxima Nova"/>
              <a:cs typeface="Proxima Nova"/>
              <a:sym typeface="Proxima Nova"/>
            </a:endParaRPr>
          </a:p>
        </p:txBody>
      </p:sp>
      <p:cxnSp>
        <p:nvCxnSpPr>
          <p:cNvPr id="209" name="Google Shape;209;p29"/>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210" name="Google Shape;210;p29"/>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211" name="Google Shape;211;p29"/>
          <p:cNvSpPr txBox="1"/>
          <p:nvPr/>
        </p:nvSpPr>
        <p:spPr>
          <a:xfrm>
            <a:off x="0" y="886556"/>
            <a:ext cx="9144000" cy="156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Any partners, clients or stakeholders you're involved with that provide social proof to the marketplace. Listing the company you keep also allows you to leverage the brand equity of third parties.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id="216" name="Google Shape;216;p30"/>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217" name="Google Shape;217;p30"/>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8. </a:t>
            </a:r>
            <a:r>
              <a:rPr b="1" lang="en">
                <a:solidFill>
                  <a:srgbClr val="031F58"/>
                </a:solidFill>
                <a:latin typeface="Proxima Nova"/>
                <a:ea typeface="Proxima Nova"/>
                <a:cs typeface="Proxima Nova"/>
                <a:sym typeface="Proxima Nova"/>
              </a:rPr>
              <a:t>Guarantees</a:t>
            </a:r>
            <a:r>
              <a:rPr b="1" lang="en">
                <a:solidFill>
                  <a:srgbClr val="031F58"/>
                </a:solidFill>
                <a:latin typeface="Proxima Nova"/>
                <a:ea typeface="Proxima Nova"/>
                <a:cs typeface="Proxima Nova"/>
                <a:sym typeface="Proxima Nova"/>
              </a:rPr>
              <a:t> &amp; Risks</a:t>
            </a:r>
            <a:endParaRPr b="1" i="0" sz="2400" u="none" cap="none" strike="noStrike">
              <a:solidFill>
                <a:srgbClr val="031F58"/>
              </a:solidFill>
              <a:latin typeface="Proxima Nova"/>
              <a:ea typeface="Proxima Nova"/>
              <a:cs typeface="Proxima Nova"/>
              <a:sym typeface="Proxima Nova"/>
            </a:endParaRPr>
          </a:p>
        </p:txBody>
      </p:sp>
      <p:cxnSp>
        <p:nvCxnSpPr>
          <p:cNvPr id="218" name="Google Shape;218;p30"/>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219" name="Google Shape;219;p30"/>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220" name="Google Shape;220;p30"/>
          <p:cNvSpPr txBox="1"/>
          <p:nvPr/>
        </p:nvSpPr>
        <p:spPr>
          <a:xfrm>
            <a:off x="0" y="886556"/>
            <a:ext cx="9144000" cy="156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All businesses have guarantees, i.e. if you buy this, we will ensure you get this. But prospects appreciate it when you come out and address the risks early, or what we call the elephants in the room.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Nothing works, or is the right fit, 100% of the time. </a:t>
            </a:r>
            <a:r>
              <a:rPr lang="en">
                <a:solidFill>
                  <a:schemeClr val="dk1"/>
                </a:solidFill>
                <a:latin typeface="Open Sans Medium"/>
                <a:ea typeface="Open Sans Medium"/>
                <a:cs typeface="Open Sans Medium"/>
                <a:sym typeface="Open Sans Medium"/>
              </a:rPr>
              <a:t>Transparency</a:t>
            </a:r>
            <a:r>
              <a:rPr lang="en">
                <a:solidFill>
                  <a:schemeClr val="dk1"/>
                </a:solidFill>
                <a:latin typeface="Open Sans Medium"/>
                <a:ea typeface="Open Sans Medium"/>
                <a:cs typeface="Open Sans Medium"/>
                <a:sym typeface="Open Sans Medium"/>
              </a:rPr>
              <a:t> </a:t>
            </a:r>
            <a:r>
              <a:rPr lang="en">
                <a:solidFill>
                  <a:schemeClr val="dk1"/>
                </a:solidFill>
                <a:latin typeface="Open Sans Medium"/>
                <a:ea typeface="Open Sans Medium"/>
                <a:cs typeface="Open Sans Medium"/>
                <a:sym typeface="Open Sans Medium"/>
              </a:rPr>
              <a:t>around</a:t>
            </a:r>
            <a:r>
              <a:rPr lang="en">
                <a:solidFill>
                  <a:schemeClr val="dk1"/>
                </a:solidFill>
                <a:latin typeface="Open Sans Medium"/>
                <a:ea typeface="Open Sans Medium"/>
                <a:cs typeface="Open Sans Medium"/>
                <a:sym typeface="Open Sans Medium"/>
              </a:rPr>
              <a:t> risk </a:t>
            </a:r>
            <a:r>
              <a:rPr lang="en">
                <a:solidFill>
                  <a:schemeClr val="dk1"/>
                </a:solidFill>
                <a:latin typeface="Open Sans Medium"/>
                <a:ea typeface="Open Sans Medium"/>
                <a:cs typeface="Open Sans Medium"/>
                <a:sym typeface="Open Sans Medium"/>
              </a:rPr>
              <a:t>inspires</a:t>
            </a:r>
            <a:r>
              <a:rPr lang="en">
                <a:solidFill>
                  <a:schemeClr val="dk1"/>
                </a:solidFill>
                <a:latin typeface="Open Sans Medium"/>
                <a:ea typeface="Open Sans Medium"/>
                <a:cs typeface="Open Sans Medium"/>
                <a:sym typeface="Open Sans Medium"/>
              </a:rPr>
              <a:t> trust and circumvents objection handling. by adopting this mantra;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As such, you'll have less friction with prospects and, in turn, reduce the length sales cycles.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1F58"/>
        </a:solidFill>
      </p:bgPr>
    </p:bg>
    <p:spTree>
      <p:nvGrpSpPr>
        <p:cNvPr id="98" name="Shape 98"/>
        <p:cNvGrpSpPr/>
        <p:nvPr/>
      </p:nvGrpSpPr>
      <p:grpSpPr>
        <a:xfrm>
          <a:off x="0" y="0"/>
          <a:ext cx="0" cy="0"/>
          <a:chOff x="0" y="0"/>
          <a:chExt cx="0" cy="0"/>
        </a:xfrm>
      </p:grpSpPr>
      <p:pic>
        <p:nvPicPr>
          <p:cNvPr id="99" name="Google Shape;99;p21"/>
          <p:cNvPicPr preferRelativeResize="0"/>
          <p:nvPr/>
        </p:nvPicPr>
        <p:blipFill>
          <a:blip r:embed="rId3">
            <a:alphaModFix/>
          </a:blip>
          <a:stretch>
            <a:fillRect/>
          </a:stretch>
        </p:blipFill>
        <p:spPr>
          <a:xfrm>
            <a:off x="75" y="0"/>
            <a:ext cx="9143999" cy="5227950"/>
          </a:xfrm>
          <a:prstGeom prst="rect">
            <a:avLst/>
          </a:prstGeom>
          <a:noFill/>
          <a:ln>
            <a:noFill/>
          </a:ln>
        </p:spPr>
      </p:pic>
      <p:sp>
        <p:nvSpPr>
          <p:cNvPr id="100" name="Google Shape;100;p21"/>
          <p:cNvSpPr txBox="1"/>
          <p:nvPr/>
        </p:nvSpPr>
        <p:spPr>
          <a:xfrm>
            <a:off x="0" y="0"/>
            <a:ext cx="9052800" cy="68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E6C77B"/>
                </a:solidFill>
                <a:latin typeface="Proxima Nova"/>
                <a:ea typeface="Proxima Nova"/>
                <a:cs typeface="Proxima Nova"/>
                <a:sym typeface="Proxima Nova"/>
              </a:rPr>
              <a:t>Building Your Narrative </a:t>
            </a:r>
            <a:endParaRPr b="1" sz="3000">
              <a:solidFill>
                <a:srgbClr val="E6C77B"/>
              </a:solidFill>
              <a:latin typeface="Proxima Nova"/>
              <a:ea typeface="Proxima Nova"/>
              <a:cs typeface="Proxima Nova"/>
              <a:sym typeface="Proxima Nova"/>
            </a:endParaRPr>
          </a:p>
          <a:p>
            <a:pPr indent="0" lvl="0" marL="0" rtl="0" algn="l">
              <a:spcBef>
                <a:spcPts val="0"/>
              </a:spcBef>
              <a:spcAft>
                <a:spcPts val="0"/>
              </a:spcAft>
              <a:buNone/>
            </a:pPr>
            <a:r>
              <a:t/>
            </a:r>
            <a:endParaRPr sz="200">
              <a:solidFill>
                <a:srgbClr val="E6C77B"/>
              </a:solidFill>
              <a:latin typeface="Proxima Nova"/>
              <a:ea typeface="Proxima Nova"/>
              <a:cs typeface="Proxima Nova"/>
              <a:sym typeface="Proxima Nova"/>
            </a:endParaRPr>
          </a:p>
        </p:txBody>
      </p:sp>
      <p:pic>
        <p:nvPicPr>
          <p:cNvPr id="101" name="Google Shape;101;p21"/>
          <p:cNvPicPr preferRelativeResize="0"/>
          <p:nvPr/>
        </p:nvPicPr>
        <p:blipFill>
          <a:blip r:embed="rId4">
            <a:alphaModFix/>
          </a:blip>
          <a:stretch>
            <a:fillRect/>
          </a:stretch>
        </p:blipFill>
        <p:spPr>
          <a:xfrm>
            <a:off x="8377700" y="77027"/>
            <a:ext cx="506399" cy="277440"/>
          </a:xfrm>
          <a:prstGeom prst="rect">
            <a:avLst/>
          </a:prstGeom>
          <a:noFill/>
          <a:ln>
            <a:noFill/>
          </a:ln>
        </p:spPr>
      </p:pic>
      <p:sp>
        <p:nvSpPr>
          <p:cNvPr id="102" name="Google Shape;102;p21"/>
          <p:cNvSpPr txBox="1"/>
          <p:nvPr/>
        </p:nvSpPr>
        <p:spPr>
          <a:xfrm>
            <a:off x="75" y="701325"/>
            <a:ext cx="5923800" cy="471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rgbClr val="FFFFFF"/>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 sz="2100">
                <a:solidFill>
                  <a:srgbClr val="FFFFFF"/>
                </a:solidFill>
                <a:latin typeface="Proxima Nova Semibold"/>
                <a:ea typeface="Proxima Nova Semibold"/>
                <a:cs typeface="Proxima Nova Semibold"/>
                <a:sym typeface="Proxima Nova Semibold"/>
              </a:rPr>
              <a:t>Before you build the sales </a:t>
            </a:r>
            <a:r>
              <a:rPr lang="en" sz="2100">
                <a:solidFill>
                  <a:srgbClr val="FFFFFF"/>
                </a:solidFill>
                <a:latin typeface="Proxima Nova Semibold"/>
                <a:ea typeface="Proxima Nova Semibold"/>
                <a:cs typeface="Proxima Nova Semibold"/>
                <a:sym typeface="Proxima Nova Semibold"/>
              </a:rPr>
              <a:t>assets, pitches and presentations required to ensure we represent you at the highest possible level, </a:t>
            </a:r>
            <a:r>
              <a:rPr lang="en" sz="2100">
                <a:solidFill>
                  <a:srgbClr val="FFFFFF"/>
                </a:solidFill>
                <a:latin typeface="Proxima Nova Semibold"/>
                <a:ea typeface="Proxima Nova Semibold"/>
                <a:cs typeface="Proxima Nova Semibold"/>
                <a:sym typeface="Proxima Nova Semibold"/>
              </a:rPr>
              <a:t>take the time to understand the who, what, why &amp; how that drives your narrative and makes your organisation and solution special. </a:t>
            </a:r>
            <a:endParaRPr sz="2100">
              <a:solidFill>
                <a:srgbClr val="FFFFFF"/>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2100">
              <a:solidFill>
                <a:srgbClr val="FFFFFF"/>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 sz="2100">
                <a:solidFill>
                  <a:srgbClr val="FFFFFF"/>
                </a:solidFill>
                <a:latin typeface="Proxima Nova Semibold"/>
                <a:ea typeface="Proxima Nova Semibold"/>
                <a:cs typeface="Proxima Nova Semibold"/>
                <a:sym typeface="Proxima Nova Semibold"/>
              </a:rPr>
              <a:t>Good luck </a:t>
            </a:r>
            <a:endParaRPr sz="2100">
              <a:solidFill>
                <a:srgbClr val="FFFFFF"/>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2100">
              <a:solidFill>
                <a:srgbClr val="FFFFFF"/>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en" sz="2100">
                <a:solidFill>
                  <a:srgbClr val="E6C77B"/>
                </a:solidFill>
                <a:latin typeface="Proxima Nova Semibold"/>
                <a:ea typeface="Proxima Nova Semibold"/>
                <a:cs typeface="Proxima Nova Semibold"/>
                <a:sym typeface="Proxima Nova Semibold"/>
              </a:rPr>
              <a:t>Founders</a:t>
            </a:r>
            <a:endParaRPr sz="2100">
              <a:solidFill>
                <a:srgbClr val="E6C77B"/>
              </a:solidFill>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lang="en" sz="2100">
                <a:solidFill>
                  <a:schemeClr val="lt1"/>
                </a:solidFill>
                <a:latin typeface="Proxima Nova Semibold"/>
                <a:ea typeface="Proxima Nova Semibold"/>
                <a:cs typeface="Proxima Nova Semibold"/>
                <a:sym typeface="Proxima Nova Semibold"/>
              </a:rPr>
              <a:t>Ed &amp; Nick</a:t>
            </a:r>
            <a:endParaRPr sz="2100">
              <a:solidFill>
                <a:srgbClr val="FFFFFF"/>
              </a:solidFill>
              <a:latin typeface="Proxima Nova Semibold"/>
              <a:ea typeface="Proxima Nova Semibold"/>
              <a:cs typeface="Proxima Nova Semibold"/>
              <a:sym typeface="Proxima Nova Semibold"/>
            </a:endParaRPr>
          </a:p>
          <a:p>
            <a:pPr indent="0" lvl="0" marL="0" rtl="0" algn="ctr">
              <a:spcBef>
                <a:spcPts val="0"/>
              </a:spcBef>
              <a:spcAft>
                <a:spcPts val="0"/>
              </a:spcAft>
              <a:buNone/>
            </a:pPr>
            <a:r>
              <a:t/>
            </a:r>
            <a:endParaRPr sz="2100">
              <a:solidFill>
                <a:srgbClr val="FFFFFF"/>
              </a:solidFill>
              <a:latin typeface="Proxima Nova Semibold"/>
              <a:ea typeface="Proxima Nova Semibold"/>
              <a:cs typeface="Proxima Nova Semibold"/>
              <a:sym typeface="Proxima Nova Semibold"/>
            </a:endParaRPr>
          </a:p>
          <a:p>
            <a:pPr indent="0" lvl="0" marL="0" rtl="0" algn="ctr">
              <a:spcBef>
                <a:spcPts val="0"/>
              </a:spcBef>
              <a:spcAft>
                <a:spcPts val="0"/>
              </a:spcAft>
              <a:buNone/>
            </a:pPr>
            <a:r>
              <a:t/>
            </a:r>
            <a:endParaRPr sz="2100">
              <a:solidFill>
                <a:srgbClr val="FFFFFF"/>
              </a:solidFill>
              <a:latin typeface="Proxima Nova Semibold"/>
              <a:ea typeface="Proxima Nova Semibold"/>
              <a:cs typeface="Proxima Nova Semibold"/>
              <a:sym typeface="Proxima Nova Semibold"/>
            </a:endParaRPr>
          </a:p>
        </p:txBody>
      </p:sp>
      <p:pic>
        <p:nvPicPr>
          <p:cNvPr id="103" name="Google Shape;103;p21"/>
          <p:cNvPicPr preferRelativeResize="0"/>
          <p:nvPr/>
        </p:nvPicPr>
        <p:blipFill>
          <a:blip r:embed="rId5">
            <a:alphaModFix/>
          </a:blip>
          <a:stretch>
            <a:fillRect/>
          </a:stretch>
        </p:blipFill>
        <p:spPr>
          <a:xfrm>
            <a:off x="5079900" y="2653800"/>
            <a:ext cx="2979750" cy="2489706"/>
          </a:xfrm>
          <a:prstGeom prst="rect">
            <a:avLst/>
          </a:prstGeom>
          <a:noFill/>
          <a:ln cap="flat" cmpd="sng" w="19050">
            <a:solidFill>
              <a:srgbClr val="E6C77B"/>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2"/>
          <p:cNvSpPr/>
          <p:nvPr/>
        </p:nvSpPr>
        <p:spPr>
          <a:xfrm>
            <a:off x="5841035" y="1171088"/>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p:nvPr/>
        </p:nvSpPr>
        <p:spPr>
          <a:xfrm>
            <a:off x="5853957" y="1988348"/>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p:nvPr/>
        </p:nvSpPr>
        <p:spPr>
          <a:xfrm>
            <a:off x="5853395" y="2873727"/>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p:nvPr/>
        </p:nvSpPr>
        <p:spPr>
          <a:xfrm>
            <a:off x="5847871" y="3697308"/>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2"/>
          <p:cNvSpPr/>
          <p:nvPr/>
        </p:nvSpPr>
        <p:spPr>
          <a:xfrm>
            <a:off x="420500" y="1164300"/>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2"/>
          <p:cNvSpPr/>
          <p:nvPr/>
        </p:nvSpPr>
        <p:spPr>
          <a:xfrm>
            <a:off x="433423" y="1981560"/>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2"/>
          <p:cNvSpPr/>
          <p:nvPr/>
        </p:nvSpPr>
        <p:spPr>
          <a:xfrm>
            <a:off x="432861" y="2866940"/>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p:nvPr/>
        </p:nvSpPr>
        <p:spPr>
          <a:xfrm>
            <a:off x="427336" y="3690520"/>
            <a:ext cx="2730600" cy="32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p:nvPr/>
        </p:nvSpPr>
        <p:spPr>
          <a:xfrm>
            <a:off x="335694" y="1187746"/>
            <a:ext cx="2764500" cy="417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Key People &amp; Why They’re Credible?</a:t>
            </a:r>
            <a:endParaRPr b="1" sz="1200">
              <a:solidFill>
                <a:srgbClr val="031F58"/>
              </a:solidFill>
              <a:latin typeface="Proxima Nova"/>
              <a:ea typeface="Proxima Nova"/>
              <a:cs typeface="Proxima Nova"/>
              <a:sym typeface="Proxima Nova"/>
            </a:endParaRPr>
          </a:p>
          <a:p>
            <a:pPr indent="0" lvl="0" marL="0" marR="0" rtl="0" algn="r">
              <a:lnSpc>
                <a:spcPct val="100000"/>
              </a:lnSpc>
              <a:spcBef>
                <a:spcPts val="0"/>
              </a:spcBef>
              <a:spcAft>
                <a:spcPts val="0"/>
              </a:spcAft>
              <a:buClr>
                <a:schemeClr val="dk2"/>
              </a:buClr>
              <a:buSzPts val="1200"/>
              <a:buFont typeface="Roboto"/>
              <a:buNone/>
            </a:pPr>
            <a:r>
              <a:t/>
            </a:r>
            <a:endParaRPr b="1" sz="1200">
              <a:solidFill>
                <a:srgbClr val="031F58"/>
              </a:solidFill>
              <a:latin typeface="Proxima Nova"/>
              <a:ea typeface="Proxima Nova"/>
              <a:cs typeface="Proxima Nova"/>
              <a:sym typeface="Proxima Nova"/>
            </a:endParaRPr>
          </a:p>
        </p:txBody>
      </p:sp>
      <p:sp>
        <p:nvSpPr>
          <p:cNvPr id="117" name="Google Shape;117;p22"/>
          <p:cNvSpPr/>
          <p:nvPr/>
        </p:nvSpPr>
        <p:spPr>
          <a:xfrm>
            <a:off x="369594" y="2021182"/>
            <a:ext cx="2730600" cy="273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Business Philosophy &amp; Motives</a:t>
            </a:r>
            <a:endParaRPr b="1" i="0" sz="1200" u="none" cap="none" strike="noStrike">
              <a:solidFill>
                <a:srgbClr val="031F58"/>
              </a:solidFill>
              <a:latin typeface="Proxima Nova"/>
              <a:ea typeface="Proxima Nova"/>
              <a:cs typeface="Proxima Nova"/>
              <a:sym typeface="Proxima Nova"/>
            </a:endParaRPr>
          </a:p>
        </p:txBody>
      </p:sp>
      <p:sp>
        <p:nvSpPr>
          <p:cNvPr id="118" name="Google Shape;118;p22"/>
          <p:cNvSpPr/>
          <p:nvPr/>
        </p:nvSpPr>
        <p:spPr>
          <a:xfrm>
            <a:off x="4015348" y="2106525"/>
            <a:ext cx="932700" cy="931500"/>
          </a:xfrm>
          <a:prstGeom prst="roundRect">
            <a:avLst>
              <a:gd fmla="val 16667" name="adj"/>
            </a:avLst>
          </a:prstGeom>
          <a:noFill/>
          <a:ln cap="flat" cmpd="sng" w="19050">
            <a:solidFill>
              <a:srgbClr val="F8E0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sp>
        <p:nvSpPr>
          <p:cNvPr id="119" name="Google Shape;119;p22"/>
          <p:cNvSpPr/>
          <p:nvPr/>
        </p:nvSpPr>
        <p:spPr>
          <a:xfrm>
            <a:off x="5833113" y="1994062"/>
            <a:ext cx="2221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Technical Deliverables</a:t>
            </a:r>
            <a:endParaRPr b="1" i="0" sz="1200" u="none" cap="none" strike="noStrike">
              <a:solidFill>
                <a:srgbClr val="031F58"/>
              </a:solidFill>
              <a:latin typeface="Proxima Nova"/>
              <a:ea typeface="Proxima Nova"/>
              <a:cs typeface="Proxima Nova"/>
              <a:sym typeface="Proxima Nova"/>
            </a:endParaRPr>
          </a:p>
        </p:txBody>
      </p:sp>
      <p:sp>
        <p:nvSpPr>
          <p:cNvPr id="120" name="Google Shape;120;p22"/>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8 </a:t>
            </a:r>
            <a:r>
              <a:rPr b="1" lang="en">
                <a:solidFill>
                  <a:srgbClr val="031F58"/>
                </a:solidFill>
                <a:latin typeface="Proxima Nova"/>
                <a:ea typeface="Proxima Nova"/>
                <a:cs typeface="Proxima Nova"/>
                <a:sym typeface="Proxima Nova"/>
              </a:rPr>
              <a:t>Pillars</a:t>
            </a:r>
            <a:r>
              <a:rPr b="1" lang="en">
                <a:solidFill>
                  <a:srgbClr val="031F58"/>
                </a:solidFill>
                <a:latin typeface="Proxima Nova"/>
                <a:ea typeface="Proxima Nova"/>
                <a:cs typeface="Proxima Nova"/>
                <a:sym typeface="Proxima Nova"/>
              </a:rPr>
              <a:t> Of </a:t>
            </a:r>
            <a:r>
              <a:rPr b="1" lang="en">
                <a:solidFill>
                  <a:srgbClr val="031F58"/>
                </a:solidFill>
                <a:latin typeface="Proxima Nova"/>
                <a:ea typeface="Proxima Nova"/>
                <a:cs typeface="Proxima Nova"/>
                <a:sym typeface="Proxima Nova"/>
              </a:rPr>
              <a:t>Understanding Your Narrative </a:t>
            </a:r>
            <a:endParaRPr b="1" i="0" sz="2400" u="none" cap="none" strike="noStrike">
              <a:solidFill>
                <a:srgbClr val="031F58"/>
              </a:solidFill>
              <a:latin typeface="Proxima Nova"/>
              <a:ea typeface="Proxima Nova"/>
              <a:cs typeface="Proxima Nova"/>
              <a:sym typeface="Proxima Nova"/>
            </a:endParaRPr>
          </a:p>
        </p:txBody>
      </p:sp>
      <p:sp>
        <p:nvSpPr>
          <p:cNvPr id="121" name="Google Shape;121;p22"/>
          <p:cNvSpPr/>
          <p:nvPr/>
        </p:nvSpPr>
        <p:spPr>
          <a:xfrm>
            <a:off x="928194" y="2885725"/>
            <a:ext cx="2172000" cy="273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Problem You Solve</a:t>
            </a:r>
            <a:endParaRPr b="1" sz="1200">
              <a:solidFill>
                <a:srgbClr val="031F58"/>
              </a:solidFill>
              <a:latin typeface="Proxima Nova"/>
              <a:ea typeface="Proxima Nova"/>
              <a:cs typeface="Proxima Nova"/>
              <a:sym typeface="Proxima Nova"/>
            </a:endParaRPr>
          </a:p>
        </p:txBody>
      </p:sp>
      <p:sp>
        <p:nvSpPr>
          <p:cNvPr id="122" name="Google Shape;122;p22"/>
          <p:cNvSpPr/>
          <p:nvPr/>
        </p:nvSpPr>
        <p:spPr>
          <a:xfrm>
            <a:off x="5833113" y="1187750"/>
            <a:ext cx="1553700" cy="50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Points of Difference</a:t>
            </a:r>
            <a:endParaRPr b="1" i="0" sz="1200" u="none" cap="none" strike="noStrike">
              <a:solidFill>
                <a:srgbClr val="031F58"/>
              </a:solidFill>
              <a:latin typeface="Proxima Nova"/>
              <a:ea typeface="Proxima Nova"/>
              <a:cs typeface="Proxima Nova"/>
              <a:sym typeface="Proxima Nova"/>
            </a:endParaRPr>
          </a:p>
        </p:txBody>
      </p:sp>
      <p:sp>
        <p:nvSpPr>
          <p:cNvPr id="123" name="Google Shape;123;p22"/>
          <p:cNvSpPr/>
          <p:nvPr/>
        </p:nvSpPr>
        <p:spPr>
          <a:xfrm>
            <a:off x="5833113" y="2885725"/>
            <a:ext cx="1834500" cy="50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The Company You Keep</a:t>
            </a:r>
            <a:endParaRPr b="1" sz="1200">
              <a:solidFill>
                <a:srgbClr val="031F58"/>
              </a:solidFill>
              <a:latin typeface="Proxima Nova"/>
              <a:ea typeface="Proxima Nova"/>
              <a:cs typeface="Proxima Nova"/>
              <a:sym typeface="Proxima Nova"/>
            </a:endParaRPr>
          </a:p>
        </p:txBody>
      </p:sp>
      <p:sp>
        <p:nvSpPr>
          <p:cNvPr id="124" name="Google Shape;124;p22"/>
          <p:cNvSpPr/>
          <p:nvPr/>
        </p:nvSpPr>
        <p:spPr>
          <a:xfrm>
            <a:off x="5833113" y="3699175"/>
            <a:ext cx="1596000" cy="50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Guarantees &amp; Risks</a:t>
            </a:r>
            <a:endParaRPr b="1" i="0" sz="1200" u="none" cap="none" strike="noStrike">
              <a:solidFill>
                <a:srgbClr val="031F58"/>
              </a:solidFill>
              <a:latin typeface="Proxima Nova"/>
              <a:ea typeface="Proxima Nova"/>
              <a:cs typeface="Proxima Nova"/>
              <a:sym typeface="Proxima Nova"/>
            </a:endParaRPr>
          </a:p>
        </p:txBody>
      </p:sp>
      <p:sp>
        <p:nvSpPr>
          <p:cNvPr id="125" name="Google Shape;125;p22"/>
          <p:cNvSpPr/>
          <p:nvPr/>
        </p:nvSpPr>
        <p:spPr>
          <a:xfrm>
            <a:off x="928194" y="3716905"/>
            <a:ext cx="2172000" cy="326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1200"/>
              <a:buFont typeface="Roboto"/>
              <a:buNone/>
            </a:pPr>
            <a:r>
              <a:rPr b="1" lang="en" sz="1200">
                <a:solidFill>
                  <a:srgbClr val="031F58"/>
                </a:solidFill>
                <a:latin typeface="Proxima Nova"/>
                <a:ea typeface="Proxima Nova"/>
                <a:cs typeface="Proxima Nova"/>
                <a:sym typeface="Proxima Nova"/>
              </a:rPr>
              <a:t>Main Competitors</a:t>
            </a:r>
            <a:endParaRPr b="1" sz="1200">
              <a:solidFill>
                <a:srgbClr val="031F58"/>
              </a:solidFill>
              <a:latin typeface="Proxima Nova"/>
              <a:ea typeface="Proxima Nova"/>
              <a:cs typeface="Proxima Nova"/>
              <a:sym typeface="Proxima Nova"/>
            </a:endParaRPr>
          </a:p>
        </p:txBody>
      </p:sp>
      <p:cxnSp>
        <p:nvCxnSpPr>
          <p:cNvPr id="126" name="Google Shape;126;p22"/>
          <p:cNvCxnSpPr/>
          <p:nvPr/>
        </p:nvCxnSpPr>
        <p:spPr>
          <a:xfrm rot="10800000">
            <a:off x="3704640" y="2567916"/>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27" name="Google Shape;127;p22"/>
          <p:cNvCxnSpPr/>
          <p:nvPr/>
        </p:nvCxnSpPr>
        <p:spPr>
          <a:xfrm rot="5400000">
            <a:off x="2449492" y="2593659"/>
            <a:ext cx="2502900" cy="7200"/>
          </a:xfrm>
          <a:prstGeom prst="straightConnector1">
            <a:avLst/>
          </a:prstGeom>
          <a:noFill/>
          <a:ln cap="flat" cmpd="sng" w="19050">
            <a:solidFill>
              <a:srgbClr val="F8E0A1"/>
            </a:solidFill>
            <a:prstDash val="solid"/>
            <a:round/>
            <a:headEnd len="sm" w="sm" type="none"/>
            <a:tailEnd len="sm" w="sm" type="none"/>
          </a:ln>
        </p:spPr>
      </p:cxnSp>
      <p:cxnSp>
        <p:nvCxnSpPr>
          <p:cNvPr id="128" name="Google Shape;128;p22"/>
          <p:cNvCxnSpPr/>
          <p:nvPr/>
        </p:nvCxnSpPr>
        <p:spPr>
          <a:xfrm rot="5400000">
            <a:off x="4004573" y="2592603"/>
            <a:ext cx="2503500" cy="8700"/>
          </a:xfrm>
          <a:prstGeom prst="straightConnector1">
            <a:avLst/>
          </a:prstGeom>
          <a:noFill/>
          <a:ln cap="flat" cmpd="sng" w="19050">
            <a:solidFill>
              <a:srgbClr val="F8E0A1"/>
            </a:solidFill>
            <a:prstDash val="solid"/>
            <a:round/>
            <a:headEnd len="sm" w="sm" type="none"/>
            <a:tailEnd len="sm" w="sm" type="none"/>
          </a:ln>
        </p:spPr>
      </p:cxnSp>
      <p:cxnSp>
        <p:nvCxnSpPr>
          <p:cNvPr id="129" name="Google Shape;129;p22"/>
          <p:cNvCxnSpPr/>
          <p:nvPr/>
        </p:nvCxnSpPr>
        <p:spPr>
          <a:xfrm rot="10800000">
            <a:off x="4948253" y="2566699"/>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0" name="Google Shape;130;p22"/>
          <p:cNvCxnSpPr/>
          <p:nvPr/>
        </p:nvCxnSpPr>
        <p:spPr>
          <a:xfrm rot="10800000">
            <a:off x="3402373" y="1346428"/>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1" name="Google Shape;131;p22"/>
          <p:cNvCxnSpPr/>
          <p:nvPr/>
        </p:nvCxnSpPr>
        <p:spPr>
          <a:xfrm rot="10800000">
            <a:off x="5259155" y="1345215"/>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2" name="Google Shape;132;p22"/>
          <p:cNvCxnSpPr/>
          <p:nvPr/>
        </p:nvCxnSpPr>
        <p:spPr>
          <a:xfrm rot="10800000">
            <a:off x="3402373" y="2161562"/>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3" name="Google Shape;133;p22"/>
          <p:cNvCxnSpPr/>
          <p:nvPr/>
        </p:nvCxnSpPr>
        <p:spPr>
          <a:xfrm rot="10800000">
            <a:off x="5259155" y="2160349"/>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4" name="Google Shape;134;p22"/>
          <p:cNvCxnSpPr/>
          <p:nvPr/>
        </p:nvCxnSpPr>
        <p:spPr>
          <a:xfrm rot="10800000">
            <a:off x="3402373" y="3034920"/>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5" name="Google Shape;135;p22"/>
          <p:cNvCxnSpPr/>
          <p:nvPr/>
        </p:nvCxnSpPr>
        <p:spPr>
          <a:xfrm rot="10800000">
            <a:off x="5259155" y="3033706"/>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6" name="Google Shape;136;p22"/>
          <p:cNvCxnSpPr/>
          <p:nvPr/>
        </p:nvCxnSpPr>
        <p:spPr>
          <a:xfrm rot="10800000">
            <a:off x="3393738" y="3861469"/>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7" name="Google Shape;137;p22"/>
          <p:cNvCxnSpPr/>
          <p:nvPr/>
        </p:nvCxnSpPr>
        <p:spPr>
          <a:xfrm rot="10800000">
            <a:off x="5250520" y="3860255"/>
            <a:ext cx="310800" cy="1200"/>
          </a:xfrm>
          <a:prstGeom prst="straightConnector1">
            <a:avLst/>
          </a:prstGeom>
          <a:noFill/>
          <a:ln cap="flat" cmpd="sng" w="19050">
            <a:solidFill>
              <a:srgbClr val="F8E0A1"/>
            </a:solidFill>
            <a:prstDash val="solid"/>
            <a:round/>
            <a:headEnd len="sm" w="sm" type="none"/>
            <a:tailEnd len="sm" w="sm" type="none"/>
          </a:ln>
        </p:spPr>
      </p:cxnSp>
      <p:cxnSp>
        <p:nvCxnSpPr>
          <p:cNvPr id="138" name="Google Shape;138;p22"/>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sp>
        <p:nvSpPr>
          <p:cNvPr id="139" name="Google Shape;139;p22"/>
          <p:cNvSpPr/>
          <p:nvPr/>
        </p:nvSpPr>
        <p:spPr>
          <a:xfrm>
            <a:off x="3151066" y="1173286"/>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1</a:t>
            </a:r>
            <a:endParaRPr b="1" sz="1600">
              <a:solidFill>
                <a:srgbClr val="E6C77B"/>
              </a:solidFill>
              <a:latin typeface="Proxima Nova"/>
              <a:ea typeface="Proxima Nova"/>
              <a:cs typeface="Proxima Nova"/>
              <a:sym typeface="Proxima Nova"/>
            </a:endParaRPr>
          </a:p>
        </p:txBody>
      </p:sp>
      <p:sp>
        <p:nvSpPr>
          <p:cNvPr id="140" name="Google Shape;140;p22"/>
          <p:cNvSpPr/>
          <p:nvPr/>
        </p:nvSpPr>
        <p:spPr>
          <a:xfrm>
            <a:off x="3151066" y="1985945"/>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2</a:t>
            </a:r>
            <a:endParaRPr b="1" sz="1600">
              <a:solidFill>
                <a:srgbClr val="E6C77B"/>
              </a:solidFill>
              <a:latin typeface="Proxima Nova"/>
              <a:ea typeface="Proxima Nova"/>
              <a:cs typeface="Proxima Nova"/>
              <a:sym typeface="Proxima Nova"/>
            </a:endParaRPr>
          </a:p>
        </p:txBody>
      </p:sp>
      <p:sp>
        <p:nvSpPr>
          <p:cNvPr id="141" name="Google Shape;141;p22"/>
          <p:cNvSpPr/>
          <p:nvPr/>
        </p:nvSpPr>
        <p:spPr>
          <a:xfrm>
            <a:off x="3151066" y="2866361"/>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3</a:t>
            </a:r>
            <a:endParaRPr b="1" sz="1600">
              <a:solidFill>
                <a:srgbClr val="E6C77B"/>
              </a:solidFill>
              <a:latin typeface="Proxima Nova"/>
              <a:ea typeface="Proxima Nova"/>
              <a:cs typeface="Proxima Nova"/>
              <a:sym typeface="Proxima Nova"/>
            </a:endParaRPr>
          </a:p>
        </p:txBody>
      </p:sp>
      <p:sp>
        <p:nvSpPr>
          <p:cNvPr id="142" name="Google Shape;142;p22"/>
          <p:cNvSpPr/>
          <p:nvPr/>
        </p:nvSpPr>
        <p:spPr>
          <a:xfrm>
            <a:off x="3151066" y="3687675"/>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4</a:t>
            </a:r>
            <a:endParaRPr b="1" sz="1600">
              <a:solidFill>
                <a:srgbClr val="E6C77B"/>
              </a:solidFill>
              <a:latin typeface="Proxima Nova"/>
              <a:ea typeface="Proxima Nova"/>
              <a:cs typeface="Proxima Nova"/>
              <a:sym typeface="Proxima Nova"/>
            </a:endParaRPr>
          </a:p>
        </p:txBody>
      </p:sp>
      <p:sp>
        <p:nvSpPr>
          <p:cNvPr id="143" name="Google Shape;143;p22"/>
          <p:cNvSpPr/>
          <p:nvPr/>
        </p:nvSpPr>
        <p:spPr>
          <a:xfrm>
            <a:off x="5543896" y="1173286"/>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5</a:t>
            </a:r>
            <a:endParaRPr b="1" sz="1600">
              <a:solidFill>
                <a:srgbClr val="E6C77B"/>
              </a:solidFill>
              <a:latin typeface="Proxima Nova"/>
              <a:ea typeface="Proxima Nova"/>
              <a:cs typeface="Proxima Nova"/>
              <a:sym typeface="Proxima Nova"/>
            </a:endParaRPr>
          </a:p>
        </p:txBody>
      </p:sp>
      <p:sp>
        <p:nvSpPr>
          <p:cNvPr id="144" name="Google Shape;144;p22"/>
          <p:cNvSpPr/>
          <p:nvPr/>
        </p:nvSpPr>
        <p:spPr>
          <a:xfrm>
            <a:off x="5543896" y="1986368"/>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6</a:t>
            </a:r>
            <a:endParaRPr b="1" sz="1600">
              <a:solidFill>
                <a:srgbClr val="E6C77B"/>
              </a:solidFill>
              <a:latin typeface="Proxima Nova"/>
              <a:ea typeface="Proxima Nova"/>
              <a:cs typeface="Proxima Nova"/>
              <a:sym typeface="Proxima Nova"/>
            </a:endParaRPr>
          </a:p>
        </p:txBody>
      </p:sp>
      <p:sp>
        <p:nvSpPr>
          <p:cNvPr id="145" name="Google Shape;145;p22"/>
          <p:cNvSpPr/>
          <p:nvPr/>
        </p:nvSpPr>
        <p:spPr>
          <a:xfrm>
            <a:off x="5543896" y="2866784"/>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7</a:t>
            </a:r>
            <a:endParaRPr b="1" sz="1600">
              <a:solidFill>
                <a:srgbClr val="E6C77B"/>
              </a:solidFill>
              <a:latin typeface="Proxima Nova"/>
              <a:ea typeface="Proxima Nova"/>
              <a:cs typeface="Proxima Nova"/>
              <a:sym typeface="Proxima Nova"/>
            </a:endParaRPr>
          </a:p>
        </p:txBody>
      </p:sp>
      <p:sp>
        <p:nvSpPr>
          <p:cNvPr id="146" name="Google Shape;146;p22"/>
          <p:cNvSpPr/>
          <p:nvPr/>
        </p:nvSpPr>
        <p:spPr>
          <a:xfrm>
            <a:off x="5543896" y="3688097"/>
            <a:ext cx="310800" cy="326100"/>
          </a:xfrm>
          <a:prstGeom prst="rect">
            <a:avLst/>
          </a:prstGeom>
          <a:solidFill>
            <a:srgbClr val="031F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E6C77B"/>
                </a:solidFill>
                <a:latin typeface="Proxima Nova"/>
                <a:ea typeface="Proxima Nova"/>
                <a:cs typeface="Proxima Nova"/>
                <a:sym typeface="Proxima Nova"/>
              </a:rPr>
              <a:t>8</a:t>
            </a:r>
            <a:endParaRPr b="1" sz="1600">
              <a:solidFill>
                <a:srgbClr val="E6C77B"/>
              </a:solidFill>
              <a:latin typeface="Proxima Nova"/>
              <a:ea typeface="Proxima Nova"/>
              <a:cs typeface="Proxima Nova"/>
              <a:sym typeface="Proxima Nova"/>
            </a:endParaRPr>
          </a:p>
        </p:txBody>
      </p:sp>
      <p:pic>
        <p:nvPicPr>
          <p:cNvPr id="147" name="Google Shape;147;p22"/>
          <p:cNvPicPr preferRelativeResize="0"/>
          <p:nvPr/>
        </p:nvPicPr>
        <p:blipFill>
          <a:blip r:embed="rId4">
            <a:alphaModFix/>
          </a:blip>
          <a:stretch>
            <a:fillRect/>
          </a:stretch>
        </p:blipFill>
        <p:spPr>
          <a:xfrm>
            <a:off x="4145323" y="2226452"/>
            <a:ext cx="511256" cy="5112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ppt_w</p:attrName>
                                        </p:attrNameLst>
                                      </p:cBhvr>
                                      <p:tavLst>
                                        <p:tav fmla="" tm="0">
                                          <p:val>
                                            <p:strVal val="0"/>
                                          </p:val>
                                        </p:tav>
                                        <p:tav fmla="" tm="100000">
                                          <p:val>
                                            <p:strVal val="#ppt_w"/>
                                          </p:val>
                                        </p:tav>
                                      </p:tavLst>
                                    </p:anim>
                                    <p:anim calcmode="lin" valueType="num">
                                      <p:cBhvr additive="base">
                                        <p:cTn dur="500"/>
                                        <p:tgtEl>
                                          <p:spTgt spid="1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500"/>
                                        <p:tgtEl>
                                          <p:spTgt spid="122"/>
                                        </p:tgtEl>
                                        <p:attrNameLst>
                                          <p:attrName>ppt_w</p:attrName>
                                        </p:attrNameLst>
                                      </p:cBhvr>
                                      <p:tavLst>
                                        <p:tav fmla="" tm="0">
                                          <p:val>
                                            <p:strVal val="0"/>
                                          </p:val>
                                        </p:tav>
                                        <p:tav fmla="" tm="100000">
                                          <p:val>
                                            <p:strVal val="#ppt_w"/>
                                          </p:val>
                                        </p:tav>
                                      </p:tavLst>
                                    </p:anim>
                                    <p:anim calcmode="lin" valueType="num">
                                      <p:cBhvr additive="base">
                                        <p:cTn dur="500"/>
                                        <p:tgtEl>
                                          <p:spTgt spid="1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500"/>
                                        <p:tgtEl>
                                          <p:spTgt spid="123"/>
                                        </p:tgtEl>
                                        <p:attrNameLst>
                                          <p:attrName>ppt_w</p:attrName>
                                        </p:attrNameLst>
                                      </p:cBhvr>
                                      <p:tavLst>
                                        <p:tav fmla="" tm="0">
                                          <p:val>
                                            <p:strVal val="0"/>
                                          </p:val>
                                        </p:tav>
                                        <p:tav fmla="" tm="100000">
                                          <p:val>
                                            <p:strVal val="#ppt_w"/>
                                          </p:val>
                                        </p:tav>
                                      </p:tavLst>
                                    </p:anim>
                                    <p:anim calcmode="lin" valueType="num">
                                      <p:cBhvr additive="base">
                                        <p:cTn dur="5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ppt_w</p:attrName>
                                        </p:attrNameLst>
                                      </p:cBhvr>
                                      <p:tavLst>
                                        <p:tav fmla="" tm="0">
                                          <p:val>
                                            <p:strVal val="0"/>
                                          </p:val>
                                        </p:tav>
                                        <p:tav fmla="" tm="100000">
                                          <p:val>
                                            <p:strVal val="#ppt_w"/>
                                          </p:val>
                                        </p:tav>
                                      </p:tavLst>
                                    </p:anim>
                                    <p:anim calcmode="lin" valueType="num">
                                      <p:cBhvr additive="base">
                                        <p:cTn dur="500"/>
                                        <p:tgtEl>
                                          <p:spTgt spid="1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ppt_w</p:attrName>
                                        </p:attrNameLst>
                                      </p:cBhvr>
                                      <p:tavLst>
                                        <p:tav fmla="" tm="0">
                                          <p:val>
                                            <p:strVal val="0"/>
                                          </p:val>
                                        </p:tav>
                                        <p:tav fmla="" tm="100000">
                                          <p:val>
                                            <p:strVal val="#ppt_w"/>
                                          </p:val>
                                        </p:tav>
                                      </p:tavLst>
                                    </p:anim>
                                    <p:anim calcmode="lin" valueType="num">
                                      <p:cBhvr additive="base">
                                        <p:cTn dur="500"/>
                                        <p:tgtEl>
                                          <p:spTgt spid="1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id="152" name="Google Shape;152;p23"/>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pic>
        <p:nvPicPr>
          <p:cNvPr id="153" name="Google Shape;153;p23"/>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154" name="Google Shape;154;p23"/>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381000" lvl="0" marL="457200" marR="0" rtl="0" algn="l">
              <a:lnSpc>
                <a:spcPct val="100000"/>
              </a:lnSpc>
              <a:spcBef>
                <a:spcPts val="0"/>
              </a:spcBef>
              <a:spcAft>
                <a:spcPts val="0"/>
              </a:spcAft>
              <a:buClr>
                <a:srgbClr val="031F58"/>
              </a:buClr>
              <a:buSzPts val="2400"/>
              <a:buFont typeface="Proxima Nova"/>
              <a:buAutoNum type="arabicPeriod"/>
            </a:pPr>
            <a:r>
              <a:rPr b="1" lang="en">
                <a:solidFill>
                  <a:srgbClr val="031F58"/>
                </a:solidFill>
                <a:latin typeface="Proxima Nova"/>
                <a:ea typeface="Proxima Nova"/>
                <a:cs typeface="Proxima Nova"/>
                <a:sym typeface="Proxima Nova"/>
              </a:rPr>
              <a:t>Key People &amp; Why They’re Credible? </a:t>
            </a:r>
            <a:endParaRPr b="1" i="0" sz="2400" u="none" cap="none" strike="noStrike">
              <a:solidFill>
                <a:srgbClr val="031F58"/>
              </a:solidFill>
              <a:latin typeface="Proxima Nova"/>
              <a:ea typeface="Proxima Nova"/>
              <a:cs typeface="Proxima Nova"/>
              <a:sym typeface="Proxima Nova"/>
            </a:endParaRPr>
          </a:p>
        </p:txBody>
      </p:sp>
      <p:cxnSp>
        <p:nvCxnSpPr>
          <p:cNvPr id="155" name="Google Shape;155;p23"/>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156" name="Google Shape;156;p23"/>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157" name="Google Shape;157;p23"/>
          <p:cNvSpPr txBox="1"/>
          <p:nvPr/>
        </p:nvSpPr>
        <p:spPr>
          <a:xfrm>
            <a:off x="36075" y="662931"/>
            <a:ext cx="9144000" cy="7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Whether it's the founders, owners or the representatives within your organisation handling client-facing opportunities, you want to understand who they are so you can position yourself &amp; the business accordingly.</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In the box below, you want to identify and outline these key stakeholders, l</a:t>
            </a:r>
            <a:r>
              <a:rPr lang="en">
                <a:solidFill>
                  <a:schemeClr val="dk1"/>
                </a:solidFill>
                <a:latin typeface="Open Sans Medium"/>
                <a:ea typeface="Open Sans Medium"/>
                <a:cs typeface="Open Sans Medium"/>
                <a:sym typeface="Open Sans Medium"/>
              </a:rPr>
              <a:t>ook to tie this into the business and the solution. You want images of these people, </a:t>
            </a:r>
            <a:r>
              <a:rPr lang="en">
                <a:solidFill>
                  <a:schemeClr val="dk1"/>
                </a:solidFill>
                <a:latin typeface="Open Sans Medium"/>
                <a:ea typeface="Open Sans Medium"/>
                <a:cs typeface="Open Sans Medium"/>
                <a:sym typeface="Open Sans Medium"/>
              </a:rPr>
              <a:t>talk about their experience</a:t>
            </a:r>
            <a:r>
              <a:rPr lang="en">
                <a:solidFill>
                  <a:schemeClr val="dk1"/>
                </a:solidFill>
                <a:latin typeface="Open Sans Medium"/>
                <a:ea typeface="Open Sans Medium"/>
                <a:cs typeface="Open Sans Medium"/>
                <a:sym typeface="Open Sans Medium"/>
              </a:rPr>
              <a:t> and their achievements. You can then leverage this information pitches, emails &amp; decks. Doing this humanises the product or service you offer:</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spcBef>
                <a:spcPts val="0"/>
              </a:spcBef>
              <a:spcAft>
                <a:spcPts val="0"/>
              </a:spcAft>
              <a:buNone/>
            </a:pPr>
            <a:r>
              <a:t/>
            </a:r>
            <a:endParaRPr>
              <a:latin typeface="Open Sans Medium"/>
              <a:ea typeface="Open Sans Medium"/>
              <a:cs typeface="Open Sans Medium"/>
              <a:sym typeface="Open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pic>
        <p:nvPicPr>
          <p:cNvPr id="162" name="Google Shape;162;p24"/>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163" name="Google Shape;163;p24"/>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2. </a:t>
            </a:r>
            <a:r>
              <a:rPr b="1" lang="en">
                <a:solidFill>
                  <a:srgbClr val="031F58"/>
                </a:solidFill>
                <a:latin typeface="Proxima Nova"/>
                <a:ea typeface="Proxima Nova"/>
                <a:cs typeface="Proxima Nova"/>
                <a:sym typeface="Proxima Nova"/>
              </a:rPr>
              <a:t>Business Philosophy &amp; Motives </a:t>
            </a:r>
            <a:r>
              <a:rPr b="1" lang="en">
                <a:solidFill>
                  <a:srgbClr val="031F58"/>
                </a:solidFill>
                <a:latin typeface="Proxima Nova"/>
                <a:ea typeface="Proxima Nova"/>
                <a:cs typeface="Proxima Nova"/>
                <a:sym typeface="Proxima Nova"/>
              </a:rPr>
              <a:t> </a:t>
            </a:r>
            <a:endParaRPr b="1" i="0" sz="2400" u="none" cap="none" strike="noStrike">
              <a:solidFill>
                <a:srgbClr val="031F58"/>
              </a:solidFill>
              <a:latin typeface="Proxima Nova"/>
              <a:ea typeface="Proxima Nova"/>
              <a:cs typeface="Proxima Nova"/>
              <a:sym typeface="Proxima Nova"/>
            </a:endParaRPr>
          </a:p>
        </p:txBody>
      </p:sp>
      <p:cxnSp>
        <p:nvCxnSpPr>
          <p:cNvPr id="164" name="Google Shape;164;p24"/>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165" name="Google Shape;165;p24"/>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166" name="Google Shape;166;p24"/>
          <p:cNvSpPr txBox="1"/>
          <p:nvPr/>
        </p:nvSpPr>
        <p:spPr>
          <a:xfrm>
            <a:off x="0" y="886548"/>
            <a:ext cx="9144000" cy="15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Talking about your business's philosophy and motives might sound cheesy, but we have found is that people respond well to a vision.</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An analogy we like to use for this is that you're less likely to pick up a hitchhiker; as you don't know where they're going, but you're more likely to jump out of your car and help somebody push their car up the road because they've had a breakdown. Motives strike a connection with the prospect and are essential!</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pic>
        <p:nvPicPr>
          <p:cNvPr id="171" name="Google Shape;171;p25"/>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172" name="Google Shape;172;p25"/>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3. Problem You Solve</a:t>
            </a:r>
            <a:endParaRPr b="1" i="0" sz="2400" u="none" cap="none" strike="noStrike">
              <a:solidFill>
                <a:srgbClr val="031F58"/>
              </a:solidFill>
              <a:latin typeface="Proxima Nova"/>
              <a:ea typeface="Proxima Nova"/>
              <a:cs typeface="Proxima Nova"/>
              <a:sym typeface="Proxima Nova"/>
            </a:endParaRPr>
          </a:p>
        </p:txBody>
      </p:sp>
      <p:cxnSp>
        <p:nvCxnSpPr>
          <p:cNvPr id="173" name="Google Shape;173;p25"/>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174" name="Google Shape;174;p25"/>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175" name="Google Shape;175;p25"/>
          <p:cNvSpPr txBox="1"/>
          <p:nvPr/>
        </p:nvSpPr>
        <p:spPr>
          <a:xfrm>
            <a:off x="0" y="886547"/>
            <a:ext cx="9144000" cy="236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Outline the exact problem you are solve. How are you making life easier for your prospect?</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For example </a:t>
            </a:r>
            <a:r>
              <a:rPr lang="en">
                <a:solidFill>
                  <a:schemeClr val="dk1"/>
                </a:solidFill>
                <a:latin typeface="Open Sans Medium"/>
                <a:ea typeface="Open Sans Medium"/>
                <a:cs typeface="Open Sans Medium"/>
                <a:sym typeface="Open Sans Medium"/>
              </a:rPr>
              <a:t>does</a:t>
            </a:r>
            <a:r>
              <a:rPr lang="en">
                <a:solidFill>
                  <a:schemeClr val="dk1"/>
                </a:solidFill>
                <a:latin typeface="Open Sans Medium"/>
                <a:ea typeface="Open Sans Medium"/>
                <a:cs typeface="Open Sans Medium"/>
                <a:sym typeface="Open Sans Medium"/>
              </a:rPr>
              <a:t> you solution help by,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improving operational </a:t>
            </a:r>
            <a:r>
              <a:rPr lang="en">
                <a:solidFill>
                  <a:schemeClr val="dk1"/>
                </a:solidFill>
                <a:latin typeface="Open Sans Medium"/>
                <a:ea typeface="Open Sans Medium"/>
                <a:cs typeface="Open Sans Medium"/>
                <a:sym typeface="Open Sans Medium"/>
              </a:rPr>
              <a:t>efficiency</a:t>
            </a:r>
            <a:r>
              <a:rPr lang="en">
                <a:solidFill>
                  <a:schemeClr val="dk1"/>
                </a:solidFill>
                <a:latin typeface="Open Sans Medium"/>
                <a:ea typeface="Open Sans Medium"/>
                <a:cs typeface="Open Sans Medium"/>
                <a:sym typeface="Open Sans Medium"/>
              </a:rPr>
              <a:t> </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generate revenue </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meet a </a:t>
            </a:r>
            <a:r>
              <a:rPr lang="en">
                <a:solidFill>
                  <a:schemeClr val="dk1"/>
                </a:solidFill>
                <a:latin typeface="Open Sans Medium"/>
                <a:ea typeface="Open Sans Medium"/>
                <a:cs typeface="Open Sans Medium"/>
                <a:sym typeface="Open Sans Medium"/>
              </a:rPr>
              <a:t>compliance</a:t>
            </a:r>
            <a:r>
              <a:rPr lang="en">
                <a:solidFill>
                  <a:schemeClr val="dk1"/>
                </a:solidFill>
                <a:latin typeface="Open Sans Medium"/>
                <a:ea typeface="Open Sans Medium"/>
                <a:cs typeface="Open Sans Medium"/>
                <a:sym typeface="Open Sans Medium"/>
              </a:rPr>
              <a:t> need</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Improving retention</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Etc</a:t>
            </a:r>
            <a:endParaRPr>
              <a:solidFill>
                <a:schemeClr val="dk1"/>
              </a:solidFill>
              <a:latin typeface="Open Sans Medium"/>
              <a:ea typeface="Open Sans Medium"/>
              <a:cs typeface="Open Sans Medium"/>
              <a:sym typeface="Open Sans Medium"/>
            </a:endParaRPr>
          </a:p>
          <a:p>
            <a:pPr indent="0" lvl="0" marL="457200" rtl="0" algn="l">
              <a:lnSpc>
                <a:spcPct val="115000"/>
              </a:lnSpc>
              <a:spcBef>
                <a:spcPts val="0"/>
              </a:spcBef>
              <a:spcAft>
                <a:spcPts val="0"/>
              </a:spcAft>
              <a:buNone/>
            </a:pPr>
            <a:r>
              <a:t/>
            </a:r>
            <a:endParaRPr>
              <a:solidFill>
                <a:schemeClr val="dk1"/>
              </a:solidFill>
              <a:latin typeface="Open Sans Medium"/>
              <a:ea typeface="Open Sans Medium"/>
              <a:cs typeface="Open Sans Medium"/>
              <a:sym typeface="Open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pic>
        <p:nvPicPr>
          <p:cNvPr id="180" name="Google Shape;180;p26"/>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181" name="Google Shape;181;p26"/>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4. Main Competitors</a:t>
            </a:r>
            <a:endParaRPr b="1" i="0" sz="2400" u="none" cap="none" strike="noStrike">
              <a:solidFill>
                <a:srgbClr val="031F58"/>
              </a:solidFill>
              <a:latin typeface="Proxima Nova"/>
              <a:ea typeface="Proxima Nova"/>
              <a:cs typeface="Proxima Nova"/>
              <a:sym typeface="Proxima Nova"/>
            </a:endParaRPr>
          </a:p>
        </p:txBody>
      </p:sp>
      <p:cxnSp>
        <p:nvCxnSpPr>
          <p:cNvPr id="182" name="Google Shape;182;p26"/>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183" name="Google Shape;183;p26"/>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184" name="Google Shape;184;p26"/>
          <p:cNvSpPr txBox="1"/>
          <p:nvPr/>
        </p:nvSpPr>
        <p:spPr>
          <a:xfrm>
            <a:off x="0" y="886556"/>
            <a:ext cx="9144000" cy="156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Take the time to understand who your main competitors are. Who else is offering a similar solution? How does your solution differ from your competitors?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Even if you have no direct competitors, be mindful that other organisations are competing for the same budget and, therefore, are what we call a ‘perceived competitor’.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pic>
        <p:nvPicPr>
          <p:cNvPr id="189" name="Google Shape;189;p27"/>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190" name="Google Shape;190;p27"/>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5. Points Of </a:t>
            </a:r>
            <a:r>
              <a:rPr b="1" lang="en">
                <a:solidFill>
                  <a:srgbClr val="031F58"/>
                </a:solidFill>
                <a:latin typeface="Proxima Nova"/>
                <a:ea typeface="Proxima Nova"/>
                <a:cs typeface="Proxima Nova"/>
                <a:sym typeface="Proxima Nova"/>
              </a:rPr>
              <a:t>Difference</a:t>
            </a:r>
            <a:r>
              <a:rPr b="1" lang="en">
                <a:solidFill>
                  <a:srgbClr val="031F58"/>
                </a:solidFill>
                <a:latin typeface="Proxima Nova"/>
                <a:ea typeface="Proxima Nova"/>
                <a:cs typeface="Proxima Nova"/>
                <a:sym typeface="Proxima Nova"/>
              </a:rPr>
              <a:t> </a:t>
            </a:r>
            <a:endParaRPr b="1" i="0" sz="2400" u="none" cap="none" strike="noStrike">
              <a:solidFill>
                <a:srgbClr val="031F58"/>
              </a:solidFill>
              <a:latin typeface="Proxima Nova"/>
              <a:ea typeface="Proxima Nova"/>
              <a:cs typeface="Proxima Nova"/>
              <a:sym typeface="Proxima Nova"/>
            </a:endParaRPr>
          </a:p>
        </p:txBody>
      </p:sp>
      <p:cxnSp>
        <p:nvCxnSpPr>
          <p:cNvPr id="191" name="Google Shape;191;p27"/>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192" name="Google Shape;192;p27"/>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193" name="Google Shape;193;p27"/>
          <p:cNvSpPr txBox="1"/>
          <p:nvPr/>
        </p:nvSpPr>
        <p:spPr>
          <a:xfrm>
            <a:off x="0" y="886546"/>
            <a:ext cx="9144000" cy="256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What makes you different from your competitors? Every product or solution has a secret sauce that needs to be brought out.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The secret sauce is what differentiates you from your competitors. What makes your solution unique? Is is the UX, Price, Support, Ease of </a:t>
            </a:r>
            <a:r>
              <a:rPr lang="en">
                <a:solidFill>
                  <a:schemeClr val="dk1"/>
                </a:solidFill>
                <a:latin typeface="Open Sans Medium"/>
                <a:ea typeface="Open Sans Medium"/>
                <a:cs typeface="Open Sans Medium"/>
                <a:sym typeface="Open Sans Medium"/>
              </a:rPr>
              <a:t>integration</a:t>
            </a:r>
            <a:r>
              <a:rPr lang="en">
                <a:solidFill>
                  <a:schemeClr val="dk1"/>
                </a:solidFill>
                <a:latin typeface="Open Sans Medium"/>
                <a:ea typeface="Open Sans Medium"/>
                <a:cs typeface="Open Sans Medium"/>
                <a:sym typeface="Open Sans Medium"/>
              </a:rPr>
              <a:t> etc etc</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Whatever these points of difference are, list them out as they are the lifeblood of your product or solution.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pic>
        <p:nvPicPr>
          <p:cNvPr id="198" name="Google Shape;198;p28"/>
          <p:cNvPicPr preferRelativeResize="0"/>
          <p:nvPr/>
        </p:nvPicPr>
        <p:blipFill rotWithShape="1">
          <a:blip r:embed="rId3">
            <a:alphaModFix amt="18000"/>
          </a:blip>
          <a:srcRect b="0" l="0" r="0" t="0"/>
          <a:stretch/>
        </p:blipFill>
        <p:spPr>
          <a:xfrm>
            <a:off x="76" y="0"/>
            <a:ext cx="9143849" cy="5143501"/>
          </a:xfrm>
          <a:prstGeom prst="rect">
            <a:avLst/>
          </a:prstGeom>
          <a:noFill/>
          <a:ln>
            <a:noFill/>
          </a:ln>
        </p:spPr>
      </p:pic>
      <p:sp>
        <p:nvSpPr>
          <p:cNvPr id="199" name="Google Shape;199;p28"/>
          <p:cNvSpPr txBox="1"/>
          <p:nvPr>
            <p:ph type="title"/>
          </p:nvPr>
        </p:nvSpPr>
        <p:spPr>
          <a:xfrm>
            <a:off x="208100" y="137000"/>
            <a:ext cx="6400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NTR"/>
              <a:buNone/>
            </a:pPr>
            <a:r>
              <a:rPr b="1" lang="en">
                <a:solidFill>
                  <a:srgbClr val="031F58"/>
                </a:solidFill>
                <a:latin typeface="Proxima Nova"/>
                <a:ea typeface="Proxima Nova"/>
                <a:cs typeface="Proxima Nova"/>
                <a:sym typeface="Proxima Nova"/>
              </a:rPr>
              <a:t>6. Technical Deliverables</a:t>
            </a:r>
            <a:endParaRPr b="1" i="0" sz="2400" u="none" cap="none" strike="noStrike">
              <a:solidFill>
                <a:srgbClr val="031F58"/>
              </a:solidFill>
              <a:latin typeface="Proxima Nova"/>
              <a:ea typeface="Proxima Nova"/>
              <a:cs typeface="Proxima Nova"/>
              <a:sym typeface="Proxima Nova"/>
            </a:endParaRPr>
          </a:p>
        </p:txBody>
      </p:sp>
      <p:cxnSp>
        <p:nvCxnSpPr>
          <p:cNvPr id="200" name="Google Shape;200;p28"/>
          <p:cNvCxnSpPr/>
          <p:nvPr/>
        </p:nvCxnSpPr>
        <p:spPr>
          <a:xfrm>
            <a:off x="265920" y="598668"/>
            <a:ext cx="4145700" cy="0"/>
          </a:xfrm>
          <a:prstGeom prst="straightConnector1">
            <a:avLst/>
          </a:prstGeom>
          <a:noFill/>
          <a:ln cap="flat" cmpd="sng" w="28575">
            <a:solidFill>
              <a:srgbClr val="E6C77B"/>
            </a:solidFill>
            <a:prstDash val="solid"/>
            <a:round/>
            <a:headEnd len="med" w="med" type="none"/>
            <a:tailEnd len="med" w="med" type="none"/>
          </a:ln>
        </p:spPr>
      </p:cxnSp>
      <p:pic>
        <p:nvPicPr>
          <p:cNvPr id="201" name="Google Shape;201;p28"/>
          <p:cNvPicPr preferRelativeResize="0"/>
          <p:nvPr/>
        </p:nvPicPr>
        <p:blipFill>
          <a:blip r:embed="rId4">
            <a:alphaModFix/>
          </a:blip>
          <a:stretch>
            <a:fillRect/>
          </a:stretch>
        </p:blipFill>
        <p:spPr>
          <a:xfrm>
            <a:off x="8085921" y="-3"/>
            <a:ext cx="759168" cy="408621"/>
          </a:xfrm>
          <a:prstGeom prst="rect">
            <a:avLst/>
          </a:prstGeom>
          <a:noFill/>
          <a:ln>
            <a:noFill/>
          </a:ln>
        </p:spPr>
      </p:pic>
      <p:sp>
        <p:nvSpPr>
          <p:cNvPr id="202" name="Google Shape;202;p28"/>
          <p:cNvSpPr txBox="1"/>
          <p:nvPr/>
        </p:nvSpPr>
        <p:spPr>
          <a:xfrm>
            <a:off x="0" y="886548"/>
            <a:ext cx="9144000" cy="212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What are the technical deliverables of your product or solution?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Medium"/>
                <a:ea typeface="Open Sans Medium"/>
                <a:cs typeface="Open Sans Medium"/>
                <a:sym typeface="Open Sans Medium"/>
              </a:rPr>
              <a:t>This is when you can start talking about your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products</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features </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s</a:t>
            </a:r>
            <a:r>
              <a:rPr lang="en">
                <a:solidFill>
                  <a:schemeClr val="dk1"/>
                </a:solidFill>
                <a:latin typeface="Open Sans Medium"/>
                <a:ea typeface="Open Sans Medium"/>
                <a:cs typeface="Open Sans Medium"/>
                <a:sym typeface="Open Sans Medium"/>
              </a:rPr>
              <a:t>ervice level commitments</a:t>
            </a:r>
            <a:endParaRPr>
              <a:solidFill>
                <a:schemeClr val="dk1"/>
              </a:solidFill>
              <a:latin typeface="Open Sans Medium"/>
              <a:ea typeface="Open Sans Medium"/>
              <a:cs typeface="Open Sans Medium"/>
              <a:sym typeface="Open Sans Medium"/>
            </a:endParaRPr>
          </a:p>
          <a:p>
            <a:pPr indent="-317500" lvl="0" marL="457200" rtl="0" algn="l">
              <a:lnSpc>
                <a:spcPct val="115000"/>
              </a:lnSpc>
              <a:spcBef>
                <a:spcPts val="0"/>
              </a:spcBef>
              <a:spcAft>
                <a:spcPts val="0"/>
              </a:spcAft>
              <a:buClr>
                <a:schemeClr val="dk1"/>
              </a:buClr>
              <a:buSzPts val="1400"/>
              <a:buFont typeface="Open Sans Medium"/>
              <a:buChar char="●"/>
            </a:pPr>
            <a:r>
              <a:rPr lang="en">
                <a:solidFill>
                  <a:schemeClr val="dk1"/>
                </a:solidFill>
                <a:latin typeface="Open Sans Medium"/>
                <a:ea typeface="Open Sans Medium"/>
                <a:cs typeface="Open Sans Medium"/>
                <a:sym typeface="Open Sans Medium"/>
              </a:rPr>
              <a:t>Etc</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None/>
            </a:pPr>
            <a:r>
              <a:rPr lang="en">
                <a:solidFill>
                  <a:schemeClr val="dk1"/>
                </a:solidFill>
                <a:latin typeface="Open Sans Medium"/>
                <a:ea typeface="Open Sans Medium"/>
                <a:cs typeface="Open Sans Medium"/>
                <a:sym typeface="Open Sans Medium"/>
              </a:rPr>
              <a:t>So in other words, what do your prospects get once they pay and how do they get started?</a:t>
            </a:r>
            <a:endParaRPr>
              <a:solidFill>
                <a:schemeClr val="dk1"/>
              </a:solidFill>
              <a:latin typeface="Open Sans Medium"/>
              <a:ea typeface="Open Sans Medium"/>
              <a:cs typeface="Open Sans Medium"/>
              <a:sym typeface="Open Sans Medium"/>
            </a:endParaRPr>
          </a:p>
          <a:p>
            <a:pPr indent="0" lvl="0" marL="457200" rtl="0" algn="l">
              <a:lnSpc>
                <a:spcPct val="115000"/>
              </a:lnSpc>
              <a:spcBef>
                <a:spcPts val="0"/>
              </a:spcBef>
              <a:spcAft>
                <a:spcPts val="0"/>
              </a:spcAft>
              <a:buNone/>
            </a:pPr>
            <a:r>
              <a:t/>
            </a:r>
            <a:endParaRPr>
              <a:solidFill>
                <a:schemeClr val="dk1"/>
              </a:solidFill>
              <a:latin typeface="Open Sans Medium"/>
              <a:ea typeface="Open Sans Medium"/>
              <a:cs typeface="Open Sans Medium"/>
              <a:sym typeface="Open Sans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